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Lora" pitchFamily="2" charset="77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PT Sans Narrow" panose="020B0506020203020204" pitchFamily="34" charset="77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143" d="100"/>
          <a:sy n="143" d="100"/>
        </p:scale>
        <p:origin x="7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43798e5f4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43798e5f4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43798e5f4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43798e5f4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43798e5f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43798e5f4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43798e5f4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43798e5f4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43798e5f4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43798e5f4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43798e5f4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43798e5f4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43798e5f4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43798e5f4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69cf50be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69cf50be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69cf50be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69cf50be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69cf50be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69cf50be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69cf50be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69cf50be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mcabe.socosecurefamilies@gmai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hyperlink" Target="http://www.sonomacountysecurefamilies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2137225" y="27738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Protecting Sonoma County Immigrant Families</a:t>
            </a:r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1525" y="1459825"/>
            <a:ext cx="4520949" cy="1252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904675" y="4142900"/>
            <a:ext cx="733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Open Sans"/>
                <a:ea typeface="Open Sans"/>
                <a:cs typeface="Open Sans"/>
                <a:sym typeface="Open Sans"/>
              </a:rPr>
              <a:t>Margaret Flores McCabe, Executive Director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Open Sans"/>
                <a:ea typeface="Open Sans"/>
                <a:cs typeface="Open Sans"/>
                <a:sym typeface="Open Sans"/>
              </a:rPr>
              <a:t>Bruce Goldstein, Secure Families Fund Trustee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995025" y="3429000"/>
            <a:ext cx="7133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Presentation to the Grantmakers Concerned with Immigrant and Refugees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2497800" y="3642650"/>
            <a:ext cx="414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March 10, 2021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2603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Immigration Legal Services System </a:t>
            </a:r>
            <a:endParaRPr/>
          </a:p>
          <a:p>
            <a:pPr marL="457200" lvl="0" indent="-32258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Legal Aid of Sonoma County</a:t>
            </a:r>
            <a:endParaRPr sz="1600"/>
          </a:p>
          <a:p>
            <a:pPr marL="457200" lvl="0" indent="-32258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California Human Development</a:t>
            </a:r>
            <a:endParaRPr sz="1600"/>
          </a:p>
          <a:p>
            <a:pPr marL="457200" lvl="0" indent="-32258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Immigration Institute of the Bay Area</a:t>
            </a:r>
            <a:endParaRPr sz="1600"/>
          </a:p>
          <a:p>
            <a:pPr marL="457200" lvl="0" indent="-32258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Vital Immigrant Defense Advocacy and Services</a:t>
            </a:r>
            <a:endParaRPr sz="1600"/>
          </a:p>
          <a:p>
            <a:pPr marL="457200" lvl="0" indent="-32258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USF Deportation and Defense Clinic</a:t>
            </a:r>
            <a:endParaRPr sz="1600"/>
          </a:p>
          <a:p>
            <a:pPr marL="457200" lvl="0" indent="-32258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Sonoma County Public Defender</a:t>
            </a:r>
            <a:endParaRPr sz="1600"/>
          </a:p>
          <a:p>
            <a:pPr marL="457200" lvl="0" indent="-32258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Catholic Charities</a:t>
            </a:r>
            <a:endParaRPr sz="1600"/>
          </a:p>
          <a:p>
            <a:pPr marL="457200" lvl="0" indent="-32258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Private Counsel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 b="1"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4294967295"/>
          </p:nvPr>
        </p:nvSpPr>
        <p:spPr>
          <a:xfrm>
            <a:off x="4832400" y="126632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Expanded Social Services</a:t>
            </a:r>
            <a:endParaRPr sz="160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La Luz Center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North Bay Organizing Project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Corazon Healdsburg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Redwood Community Health Coalition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SRJC Petaluma Campus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11700" y="2154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77590"/>
                </a:solidFill>
              </a:rPr>
              <a:t>What is coming for 2021?</a:t>
            </a:r>
            <a:endParaRPr>
              <a:solidFill>
                <a:srgbClr val="57759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311700" y="2154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77590"/>
                </a:solidFill>
              </a:rPr>
              <a:t>Strengthening Collaborative Infrastructure</a:t>
            </a:r>
            <a:endParaRPr>
              <a:solidFill>
                <a:srgbClr val="57759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Meeting the challenges of new opportunities for secure legal immigration status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Establish the Collaborative as a backbone organization to Sonoma County partners to support collective efforts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Strengthen organizational infrastructure through completion of strategic planning process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Plan convenings of legal services providers to assess the need for action for the immigrant community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Non-profit incorporation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311700" y="706350"/>
            <a:ext cx="8520600" cy="3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5" b="1">
                <a:latin typeface="Lora"/>
                <a:ea typeface="Lora"/>
                <a:cs typeface="Lora"/>
                <a:sym typeface="Lora"/>
              </a:rPr>
              <a:t>Contact the Collaborative:</a:t>
            </a:r>
            <a:endParaRPr sz="2165" b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65">
                <a:latin typeface="Lora"/>
                <a:ea typeface="Lora"/>
                <a:cs typeface="Lora"/>
                <a:sym typeface="Lora"/>
              </a:rPr>
              <a:t>1260 N Dutton Avenue, Suite 230, Santa Rosa, CA 95401</a:t>
            </a:r>
            <a:endParaRPr sz="2165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165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65" b="1">
                <a:latin typeface="Lora"/>
                <a:ea typeface="Lora"/>
                <a:cs typeface="Lora"/>
                <a:sym typeface="Lora"/>
              </a:rPr>
              <a:t>Executive Director Margaret McCabe:</a:t>
            </a:r>
            <a:endParaRPr sz="2165" b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65">
                <a:latin typeface="Lora"/>
                <a:ea typeface="Lora"/>
                <a:cs typeface="Lora"/>
                <a:sym typeface="Lora"/>
              </a:rPr>
              <a:t>Email: </a:t>
            </a:r>
            <a:r>
              <a:rPr lang="en" sz="2165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mmcabe.socosecurefamilies@gmail.com</a:t>
            </a:r>
            <a:endParaRPr sz="2165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65">
                <a:latin typeface="Lora"/>
                <a:ea typeface="Lora"/>
                <a:cs typeface="Lora"/>
                <a:sym typeface="Lora"/>
              </a:rPr>
              <a:t>Phone: 925-698-8834</a:t>
            </a:r>
            <a:endParaRPr sz="2165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165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65" b="1">
                <a:latin typeface="Lora"/>
                <a:ea typeface="Lora"/>
                <a:cs typeface="Lora"/>
                <a:sym typeface="Lora"/>
              </a:rPr>
              <a:t>Visit our website:</a:t>
            </a:r>
            <a:endParaRPr sz="2165" b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65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4"/>
              </a:rPr>
              <a:t>w</a:t>
            </a:r>
            <a:r>
              <a:rPr lang="en" sz="2165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4"/>
              </a:rPr>
              <a:t>ww.sonomacountysecurefamilies.org</a:t>
            </a:r>
            <a:endParaRPr sz="2165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5">
            <a:alphaModFix amt="12000"/>
          </a:blip>
          <a:stretch>
            <a:fillRect/>
          </a:stretch>
        </p:blipFill>
        <p:spPr>
          <a:xfrm>
            <a:off x="0" y="2488048"/>
            <a:ext cx="9144000" cy="2655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77590"/>
                </a:solidFill>
              </a:rPr>
              <a:t>2017 Headlines - Campaign of Fear</a:t>
            </a:r>
            <a:endParaRPr>
              <a:solidFill>
                <a:srgbClr val="577590"/>
              </a:solidFill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107121"/>
            <a:ext cx="7306695" cy="63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80" y="1862213"/>
            <a:ext cx="8610601" cy="41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0616" y="2336550"/>
            <a:ext cx="6782747" cy="88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5189" y="3367349"/>
            <a:ext cx="7553624" cy="48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6389" y="3993026"/>
            <a:ext cx="5402313" cy="924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76224" y="3813674"/>
            <a:ext cx="3345575" cy="12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77590"/>
                </a:solidFill>
              </a:rPr>
              <a:t>Our Partners</a:t>
            </a:r>
            <a:endParaRPr>
              <a:solidFill>
                <a:srgbClr val="577590"/>
              </a:solidFill>
            </a:endParaRPr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311700" y="1152425"/>
            <a:ext cx="8520600" cy="3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Vital Immigrant Defense Advocacy and Services</a:t>
            </a:r>
            <a:endParaRPr b="1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VIDAS offers pro-bono and low-cost immigration legal services, including removal defense representation. 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University of San Francisco (Deportation and Defense Law Clinic) </a:t>
            </a:r>
            <a:endParaRPr b="1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The Clinic opened a Collaborative office in Healdsburg to provide removal defense and affirmative relief.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Santa Rosa Junior College</a:t>
            </a:r>
            <a:endParaRPr b="1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In partnership with VIDAS, SRJC offers pro-bono and low-cost immigration legal services to students, faculty and staff through a Collaborative attorney, located adjacent to the school’s Dream Center. Undocumented student emotional support groups to resume when in-person classes back in session. </a:t>
            </a:r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550" y="597025"/>
            <a:ext cx="2479475" cy="95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175" y="2349625"/>
            <a:ext cx="1979850" cy="4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363" y="3459398"/>
            <a:ext cx="2479476" cy="547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311700" y="1222550"/>
            <a:ext cx="8520600" cy="3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07975" algn="l" rtl="0">
              <a:spcBef>
                <a:spcPts val="1200"/>
              </a:spcBef>
              <a:spcAft>
                <a:spcPts val="0"/>
              </a:spcAft>
              <a:buSzPts val="1250"/>
              <a:buChar char="●"/>
            </a:pPr>
            <a:r>
              <a:rPr lang="en" sz="1250" b="1"/>
              <a:t>Humanidad Therapy and Education Services</a:t>
            </a:r>
            <a:endParaRPr sz="1250" b="1"/>
          </a:p>
          <a:p>
            <a:pPr marL="914400" lvl="1" indent="-288925" algn="l" rtl="0">
              <a:spcBef>
                <a:spcPts val="0"/>
              </a:spcBef>
              <a:spcAft>
                <a:spcPts val="0"/>
              </a:spcAft>
              <a:buSzPts val="950"/>
              <a:buChar char="○"/>
            </a:pPr>
            <a:r>
              <a:rPr lang="en" sz="950"/>
              <a:t>Offers group </a:t>
            </a:r>
            <a:r>
              <a:rPr lang="en" sz="950" i="1"/>
              <a:t>convivencias</a:t>
            </a:r>
            <a:r>
              <a:rPr lang="en" sz="950"/>
              <a:t> and individual therapy sessions and acts as the Collaborative’s  fiscal sponsor. </a:t>
            </a:r>
            <a:endParaRPr sz="95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07975" algn="l" rtl="0">
              <a:spcBef>
                <a:spcPts val="1200"/>
              </a:spcBef>
              <a:spcAft>
                <a:spcPts val="0"/>
              </a:spcAft>
              <a:buSzPts val="1250"/>
              <a:buChar char="●"/>
            </a:pPr>
            <a:r>
              <a:rPr lang="en" sz="1250" b="1"/>
              <a:t>Catholic Charities of the Diocese of Santa Rosa</a:t>
            </a:r>
            <a:endParaRPr sz="1250" b="1"/>
          </a:p>
          <a:p>
            <a:pPr marL="914400" lvl="1" indent="-288925" algn="l" rtl="0">
              <a:spcBef>
                <a:spcPts val="0"/>
              </a:spcBef>
              <a:spcAft>
                <a:spcPts val="0"/>
              </a:spcAft>
              <a:buSzPts val="950"/>
              <a:buChar char="○"/>
            </a:pPr>
            <a:r>
              <a:rPr lang="en" sz="950"/>
              <a:t>Sponsor the Collaborative’s Resource Navigator, who assists clients with access to wraparound social services.</a:t>
            </a:r>
            <a:endParaRPr sz="950"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725" y="925700"/>
            <a:ext cx="2745251" cy="77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725" y="2511450"/>
            <a:ext cx="2959550" cy="67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311700" y="2307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577590"/>
                </a:solidFill>
              </a:rPr>
              <a:t>Our Work and Accomplishments</a:t>
            </a:r>
            <a:endParaRPr sz="3200">
              <a:solidFill>
                <a:srgbClr val="577590"/>
              </a:solidFill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159300" y="1587300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Since 2018, we have served over 600 individuals and around 250 immigration legal cases.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Removal defense cases are complex and can take 2 to 9 years to resolve.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anticipate increased service demand due to the immigration reform under the Biden Administration. </a:t>
            </a: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800" y="1663500"/>
            <a:ext cx="4527600" cy="26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75" y="1956025"/>
            <a:ext cx="4419599" cy="258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5000" y="1956025"/>
            <a:ext cx="4419609" cy="25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653100" y="350450"/>
            <a:ext cx="783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311700" y="2307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577590"/>
                </a:solidFill>
              </a:rPr>
              <a:t>Breakdown of Immigration Legal Services</a:t>
            </a:r>
            <a:endParaRPr sz="3200">
              <a:solidFill>
                <a:srgbClr val="577590"/>
              </a:solidFill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653100" y="1056475"/>
            <a:ext cx="8179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A sampling of 100 removal defense cases and 100 affirmative cases provided in 2020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Common removal defense cases: Asylum and Cancellation of Removal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Common affirmative cases: Family Petitions (e.g. Adjustment) and SIJS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4776100" y="1178725"/>
            <a:ext cx="73356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/>
        </p:nvSpPr>
        <p:spPr>
          <a:xfrm>
            <a:off x="653100" y="350450"/>
            <a:ext cx="783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311700" y="1968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577590"/>
                </a:solidFill>
              </a:rPr>
              <a:t>Breakdown of Immigration/ Social Services Referrals</a:t>
            </a:r>
            <a:endParaRPr sz="3200">
              <a:solidFill>
                <a:srgbClr val="57759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577590"/>
              </a:solidFill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2300" y="1497325"/>
            <a:ext cx="4613106" cy="219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00" y="1497325"/>
            <a:ext cx="4136758" cy="219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11700" y="1968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577590"/>
                </a:solidFill>
              </a:rPr>
              <a:t>Breakdown of Mental Health/ COVID Relief Referrals</a:t>
            </a:r>
            <a:endParaRPr sz="3200">
              <a:solidFill>
                <a:srgbClr val="577590"/>
              </a:solidFill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6613075" y="1913500"/>
            <a:ext cx="1224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925" y="1049900"/>
            <a:ext cx="6766150" cy="36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311700" y="2001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77590"/>
                </a:solidFill>
              </a:rPr>
              <a:t>2021 Headlines - Campaign of Hope?</a:t>
            </a:r>
            <a:endParaRPr>
              <a:solidFill>
                <a:srgbClr val="577590"/>
              </a:solidFill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288" y="3991963"/>
            <a:ext cx="66294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8424" y="1915985"/>
            <a:ext cx="4667150" cy="10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0838" y="1100575"/>
            <a:ext cx="7108612" cy="7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4587" y="3110838"/>
            <a:ext cx="5294839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Macintosh PowerPoint</Application>
  <PresentationFormat>On-screen Show (16:9)</PresentationFormat>
  <Paragraphs>67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PT Sans Narrow</vt:lpstr>
      <vt:lpstr>Open Sans</vt:lpstr>
      <vt:lpstr>Lora</vt:lpstr>
      <vt:lpstr>Tropic</vt:lpstr>
      <vt:lpstr>PowerPoint Presentation</vt:lpstr>
      <vt:lpstr>2017 Headlines - Campaign of Fear</vt:lpstr>
      <vt:lpstr>Our Partners</vt:lpstr>
      <vt:lpstr>PowerPoint Presentation</vt:lpstr>
      <vt:lpstr>Our Work and Accomplishments</vt:lpstr>
      <vt:lpstr>Breakdown of Immigration Legal Services</vt:lpstr>
      <vt:lpstr>Breakdown of Immigration/ Social Services Referrals </vt:lpstr>
      <vt:lpstr>Breakdown of Mental Health/ COVID Relief Referrals</vt:lpstr>
      <vt:lpstr>2021 Headlines - Campaign of Hope?</vt:lpstr>
      <vt:lpstr>What is coming for 2021?</vt:lpstr>
      <vt:lpstr>Strengthening Collaborative Infrastructure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2021-03-12T18:38:45Z</dcterms:modified>
</cp:coreProperties>
</file>