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5" r:id="rId3"/>
    <p:sldMasterId id="2147483687" r:id="rId4"/>
  </p:sldMasterIdLst>
  <p:notesMasterIdLst>
    <p:notesMasterId r:id="rId37"/>
  </p:notesMasterIdLst>
  <p:sldIdLst>
    <p:sldId id="818" r:id="rId5"/>
    <p:sldId id="734" r:id="rId6"/>
    <p:sldId id="820" r:id="rId7"/>
    <p:sldId id="799" r:id="rId8"/>
    <p:sldId id="793" r:id="rId9"/>
    <p:sldId id="811" r:id="rId10"/>
    <p:sldId id="813" r:id="rId11"/>
    <p:sldId id="812" r:id="rId12"/>
    <p:sldId id="816" r:id="rId13"/>
    <p:sldId id="806" r:id="rId14"/>
    <p:sldId id="807" r:id="rId15"/>
    <p:sldId id="808" r:id="rId16"/>
    <p:sldId id="821" r:id="rId17"/>
    <p:sldId id="809" r:id="rId18"/>
    <p:sldId id="814" r:id="rId19"/>
    <p:sldId id="261" r:id="rId20"/>
    <p:sldId id="260" r:id="rId21"/>
    <p:sldId id="289" r:id="rId22"/>
    <p:sldId id="265" r:id="rId23"/>
    <p:sldId id="264" r:id="rId24"/>
    <p:sldId id="290" r:id="rId25"/>
    <p:sldId id="291" r:id="rId26"/>
    <p:sldId id="815" r:id="rId27"/>
    <p:sldId id="800" r:id="rId28"/>
    <p:sldId id="801" r:id="rId29"/>
    <p:sldId id="802" r:id="rId30"/>
    <p:sldId id="803" r:id="rId31"/>
    <p:sldId id="819" r:id="rId32"/>
    <p:sldId id="823" r:id="rId33"/>
    <p:sldId id="824" r:id="rId34"/>
    <p:sldId id="797" r:id="rId35"/>
    <p:sldId id="82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HGOLDFS\DBImAffairs\4-Immigrant_Inclusion\II\COVID-19\OSF%20Cash%20Assistance%20Program\Data%20and%20Reporting\undoc%20workers%20-%202018%20acs%20pum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Sheet1!$I$5</c:f>
              <c:strCache>
                <c:ptCount val="1"/>
                <c:pt idx="0">
                  <c:v>Percentage of Undocumented Workforce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91A-4320-B12A-DD66C18D5B7E}"/>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91A-4320-B12A-DD66C18D5B7E}"/>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91A-4320-B12A-DD66C18D5B7E}"/>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91A-4320-B12A-DD66C18D5B7E}"/>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91A-4320-B12A-DD66C18D5B7E}"/>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91A-4320-B12A-DD66C18D5B7E}"/>
              </c:ext>
            </c:extLst>
          </c:dPt>
          <c:dPt>
            <c:idx val="6"/>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91A-4320-B12A-DD66C18D5B7E}"/>
              </c:ext>
            </c:extLst>
          </c:dPt>
          <c:dPt>
            <c:idx val="7"/>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91A-4320-B12A-DD66C18D5B7E}"/>
              </c:ext>
            </c:extLst>
          </c:dPt>
          <c:dPt>
            <c:idx val="8"/>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91A-4320-B12A-DD66C18D5B7E}"/>
              </c:ext>
            </c:extLst>
          </c:dPt>
          <c:dPt>
            <c:idx val="9"/>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91A-4320-B12A-DD66C18D5B7E}"/>
              </c:ext>
            </c:extLst>
          </c:dPt>
          <c:dPt>
            <c:idx val="1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191A-4320-B12A-DD66C18D5B7E}"/>
              </c:ext>
            </c:extLst>
          </c:dPt>
          <c:dLbls>
            <c:dLbl>
              <c:idx val="0"/>
              <c:delete val="1"/>
              <c:extLst>
                <c:ext xmlns:c15="http://schemas.microsoft.com/office/drawing/2012/chart" uri="{CE6537A1-D6FC-4f65-9D91-7224C49458BB}"/>
                <c:ext xmlns:c16="http://schemas.microsoft.com/office/drawing/2014/chart" uri="{C3380CC4-5D6E-409C-BE32-E72D297353CC}">
                  <c16:uniqueId val="{00000001-191A-4320-B12A-DD66C18D5B7E}"/>
                </c:ext>
              </c:extLst>
            </c:dLbl>
            <c:dLbl>
              <c:idx val="1"/>
              <c:layout>
                <c:manualLayout>
                  <c:x val="1.9863438857852266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91A-4320-B12A-DD66C18D5B7E}"/>
                </c:ext>
              </c:extLst>
            </c:dLbl>
            <c:dLbl>
              <c:idx val="2"/>
              <c:layout>
                <c:manualLayout>
                  <c:x val="0.13159538989972977"/>
                  <c:y val="1.85185185185185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91A-4320-B12A-DD66C18D5B7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91A-4320-B12A-DD66C18D5B7E}"/>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91A-4320-B12A-DD66C18D5B7E}"/>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191A-4320-B12A-DD66C18D5B7E}"/>
                </c:ext>
              </c:extLst>
            </c:dLbl>
            <c:dLbl>
              <c:idx val="6"/>
              <c:layout>
                <c:manualLayout>
                  <c:x val="0.12117823140640573"/>
                  <c:y val="-4.310615802697351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91A-4320-B12A-DD66C18D5B7E}"/>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191A-4320-B12A-DD66C18D5B7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191A-4320-B12A-DD66C18D5B7E}"/>
                </c:ext>
              </c:extLst>
            </c:dLbl>
            <c:dLbl>
              <c:idx val="9"/>
              <c:layout>
                <c:manualLayout>
                  <c:x val="-0.13806980361070151"/>
                  <c:y val="0.1666351096153178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91A-4320-B12A-DD66C18D5B7E}"/>
                </c:ext>
              </c:extLst>
            </c:dLbl>
            <c:dLbl>
              <c:idx val="10"/>
              <c:layout>
                <c:manualLayout>
                  <c:x val="-0.19282338122111059"/>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91A-4320-B12A-DD66C18D5B7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Sheet1!$H$6:$H$16</c:f>
              <c:strCache>
                <c:ptCount val="11"/>
                <c:pt idx="0">
                  <c:v>Austraila</c:v>
                </c:pt>
                <c:pt idx="1">
                  <c:v>Caribbean (non-Latino)</c:v>
                </c:pt>
                <c:pt idx="2">
                  <c:v>Central Asian</c:v>
                </c:pt>
                <c:pt idx="3">
                  <c:v>Chinese</c:v>
                </c:pt>
                <c:pt idx="4">
                  <c:v>East and South East Asian</c:v>
                </c:pt>
                <c:pt idx="5">
                  <c:v>Europe</c:v>
                </c:pt>
                <c:pt idx="6">
                  <c:v>South Asian</c:v>
                </c:pt>
                <c:pt idx="7">
                  <c:v>Sub-Saharan African</c:v>
                </c:pt>
                <c:pt idx="8">
                  <c:v>North and Central American</c:v>
                </c:pt>
                <c:pt idx="9">
                  <c:v>South American</c:v>
                </c:pt>
                <c:pt idx="10">
                  <c:v>Middle East and North African</c:v>
                </c:pt>
              </c:strCache>
            </c:strRef>
          </c:cat>
          <c:val>
            <c:numRef>
              <c:f>Sheet1!$I$6:$I$16</c:f>
              <c:numCache>
                <c:formatCode>###0.0</c:formatCode>
                <c:ptCount val="11"/>
                <c:pt idx="0" formatCode="General">
                  <c:v>0</c:v>
                </c:pt>
                <c:pt idx="1">
                  <c:v>9.4144626423273934</c:v>
                </c:pt>
                <c:pt idx="2">
                  <c:v>1.5537189030085603</c:v>
                </c:pt>
                <c:pt idx="3">
                  <c:v>11.105025265880142</c:v>
                </c:pt>
                <c:pt idx="4">
                  <c:v>3.9424727123126186</c:v>
                </c:pt>
                <c:pt idx="5">
                  <c:v>7.3793390275172657</c:v>
                </c:pt>
                <c:pt idx="6">
                  <c:v>5.0877205928318627</c:v>
                </c:pt>
                <c:pt idx="7">
                  <c:v>4.8284990362702107</c:v>
                </c:pt>
                <c:pt idx="8">
                  <c:v>40.035060293586582</c:v>
                </c:pt>
                <c:pt idx="9">
                  <c:v>14.135481120190491</c:v>
                </c:pt>
                <c:pt idx="10">
                  <c:v>1.9584980866780084</c:v>
                </c:pt>
              </c:numCache>
            </c:numRef>
          </c:val>
          <c:extLst>
            <c:ext xmlns:c16="http://schemas.microsoft.com/office/drawing/2014/chart" uri="{C3380CC4-5D6E-409C-BE32-E72D297353CC}">
              <c16:uniqueId val="{00000016-191A-4320-B12A-DD66C18D5B7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C131D-AA8A-4CA0-A5F5-6648FFAB3E7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30424FA-7AFB-4EC1-B891-A436FE7400DA}">
      <dgm:prSet/>
      <dgm:spPr/>
      <dgm:t>
        <a:bodyPr/>
        <a:lstStyle/>
        <a:p>
          <a:pPr algn="ctr" rtl="0"/>
          <a:r>
            <a:rPr lang="en-US" b="1" dirty="0"/>
            <a:t>$1000</a:t>
          </a:r>
        </a:p>
      </dgm:t>
    </dgm:pt>
    <dgm:pt modelId="{A5EB5DB1-DD70-440E-984D-938D5DDB67CA}" type="sibTrans" cxnId="{7B9F7DD7-80E6-4371-9B58-B7C3DDBD6DBD}">
      <dgm:prSet/>
      <dgm:spPr/>
      <dgm:t>
        <a:bodyPr/>
        <a:lstStyle/>
        <a:p>
          <a:pPr algn="ctr"/>
          <a:endParaRPr lang="en-US"/>
        </a:p>
      </dgm:t>
    </dgm:pt>
    <dgm:pt modelId="{F9F492C2-0CC8-4EB4-9210-2D6581D76AEC}" type="parTrans" cxnId="{7B9F7DD7-80E6-4371-9B58-B7C3DDBD6DBD}">
      <dgm:prSet/>
      <dgm:spPr/>
      <dgm:t>
        <a:bodyPr/>
        <a:lstStyle/>
        <a:p>
          <a:pPr algn="ctr"/>
          <a:endParaRPr lang="en-US"/>
        </a:p>
      </dgm:t>
    </dgm:pt>
    <dgm:pt modelId="{6815CFF8-5008-43AB-88AE-93433E1C2247}">
      <dgm:prSet custT="1"/>
      <dgm:spPr/>
      <dgm:t>
        <a:bodyPr/>
        <a:lstStyle/>
        <a:p>
          <a:pPr algn="ctr" rtl="0"/>
          <a:r>
            <a:rPr lang="en-US" sz="4100" b="1" dirty="0"/>
            <a:t>$400</a:t>
          </a:r>
        </a:p>
      </dgm:t>
    </dgm:pt>
    <dgm:pt modelId="{431D65FF-3EC4-4BE0-AA69-CDB6F646CC54}" type="sibTrans" cxnId="{9D036030-931C-431E-A671-5CFDF20F4895}">
      <dgm:prSet/>
      <dgm:spPr/>
      <dgm:t>
        <a:bodyPr/>
        <a:lstStyle/>
        <a:p>
          <a:pPr algn="ctr"/>
          <a:endParaRPr lang="en-US"/>
        </a:p>
      </dgm:t>
    </dgm:pt>
    <dgm:pt modelId="{193D2395-13F7-4E83-A001-09DD1FA0777A}" type="parTrans" cxnId="{9D036030-931C-431E-A671-5CFDF20F4895}">
      <dgm:prSet/>
      <dgm:spPr/>
      <dgm:t>
        <a:bodyPr/>
        <a:lstStyle/>
        <a:p>
          <a:pPr algn="ctr"/>
          <a:endParaRPr lang="en-US"/>
        </a:p>
      </dgm:t>
    </dgm:pt>
    <dgm:pt modelId="{38D51C0A-41B8-4982-8F5F-E5CF69DC2580}">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Individuals</a:t>
          </a:r>
          <a:endParaRPr lang="en-US" sz="2800" dirty="0"/>
        </a:p>
        <a:p>
          <a:pPr marL="228600" indent="0" algn="ctr" defTabSz="1066800">
            <a:lnSpc>
              <a:spcPct val="90000"/>
            </a:lnSpc>
            <a:spcBef>
              <a:spcPct val="0"/>
            </a:spcBef>
            <a:spcAft>
              <a:spcPct val="15000"/>
            </a:spcAft>
            <a:buNone/>
          </a:pPr>
          <a:endParaRPr lang="en-US" sz="4100" dirty="0"/>
        </a:p>
      </dgm:t>
    </dgm:pt>
    <dgm:pt modelId="{D559B8FE-66AA-43F9-A1D0-7A747C1D3410}" type="parTrans" cxnId="{61FE43D6-289D-4BE6-941B-F16A90AADC71}">
      <dgm:prSet/>
      <dgm:spPr/>
      <dgm:t>
        <a:bodyPr/>
        <a:lstStyle/>
        <a:p>
          <a:pPr algn="ctr"/>
          <a:endParaRPr lang="en-US"/>
        </a:p>
      </dgm:t>
    </dgm:pt>
    <dgm:pt modelId="{721550EF-026E-45D3-A871-561E0375560A}" type="sibTrans" cxnId="{61FE43D6-289D-4BE6-941B-F16A90AADC71}">
      <dgm:prSet/>
      <dgm:spPr/>
      <dgm:t>
        <a:bodyPr/>
        <a:lstStyle/>
        <a:p>
          <a:pPr algn="ctr"/>
          <a:endParaRPr lang="en-US"/>
        </a:p>
      </dgm:t>
    </dgm:pt>
    <dgm:pt modelId="{FF73D701-8E6E-49A6-A3DD-C9F327464E1C}">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More than Two Adults and/or They Have Children</a:t>
          </a:r>
          <a:endParaRPr lang="en-US" sz="4000" dirty="0"/>
        </a:p>
      </dgm:t>
    </dgm:pt>
    <dgm:pt modelId="{323DBB33-7C3F-4020-A19A-4D74BEE44DD5}" type="parTrans" cxnId="{2A8C5CC2-D14C-48AD-AC27-3D7C6CA81540}">
      <dgm:prSet/>
      <dgm:spPr/>
      <dgm:t>
        <a:bodyPr/>
        <a:lstStyle/>
        <a:p>
          <a:pPr algn="ctr"/>
          <a:endParaRPr lang="en-US"/>
        </a:p>
      </dgm:t>
    </dgm:pt>
    <dgm:pt modelId="{9012D66B-8449-4520-B290-EBC66AB944DA}" type="sibTrans" cxnId="{2A8C5CC2-D14C-48AD-AC27-3D7C6CA81540}">
      <dgm:prSet/>
      <dgm:spPr/>
      <dgm:t>
        <a:bodyPr/>
        <a:lstStyle/>
        <a:p>
          <a:pPr algn="ctr"/>
          <a:endParaRPr lang="en-US"/>
        </a:p>
      </dgm:t>
    </dgm:pt>
    <dgm:pt modelId="{018E5409-FB5E-4D87-99F9-E61AA4F88C3A}">
      <dgm:prSet/>
      <dgm:spPr/>
      <dgm:t>
        <a:bodyPr/>
        <a:lstStyle/>
        <a:p>
          <a:pPr rtl="0"/>
          <a:r>
            <a:rPr lang="en-US" b="1"/>
            <a:t>$800</a:t>
          </a:r>
          <a:endParaRPr lang="en-US" b="1" dirty="0"/>
        </a:p>
      </dgm:t>
    </dgm:pt>
    <dgm:pt modelId="{0E15B56D-8430-450F-B649-70003C715576}" type="parTrans" cxnId="{380F4FA9-C059-4D38-ABF9-BE1694FF1E9C}">
      <dgm:prSet/>
      <dgm:spPr/>
      <dgm:t>
        <a:bodyPr/>
        <a:lstStyle/>
        <a:p>
          <a:endParaRPr lang="en-US"/>
        </a:p>
      </dgm:t>
    </dgm:pt>
    <dgm:pt modelId="{DACBEEDF-DDEE-4A52-A2CD-C289E84E77C9}" type="sibTrans" cxnId="{380F4FA9-C059-4D38-ABF9-BE1694FF1E9C}">
      <dgm:prSet/>
      <dgm:spPr/>
      <dgm:t>
        <a:bodyPr/>
        <a:lstStyle/>
        <a:p>
          <a:endParaRPr lang="en-US"/>
        </a:p>
      </dgm:t>
    </dgm:pt>
    <dgm:pt modelId="{CDA2812A-ED21-4294-8A65-61E146E49435}">
      <dgm:prSet custT="1"/>
      <dgm:spPr/>
      <dgm:t>
        <a:bodyPr/>
        <a:lstStyle/>
        <a:p>
          <a:pPr rtl="0"/>
          <a:r>
            <a:rPr lang="en-US" sz="2000" dirty="0"/>
            <a:t>Two Adults as a Unit</a:t>
          </a:r>
        </a:p>
      </dgm:t>
    </dgm:pt>
    <dgm:pt modelId="{B625C79E-F9B3-427D-BC83-74461A287C40}" type="parTrans" cxnId="{87B22706-A535-4F04-8E35-649264D3EABF}">
      <dgm:prSet/>
      <dgm:spPr/>
      <dgm:t>
        <a:bodyPr/>
        <a:lstStyle/>
        <a:p>
          <a:endParaRPr lang="en-US"/>
        </a:p>
      </dgm:t>
    </dgm:pt>
    <dgm:pt modelId="{E01E44A6-5E50-44A8-ADC9-A271CA8AD8CB}" type="sibTrans" cxnId="{87B22706-A535-4F04-8E35-649264D3EABF}">
      <dgm:prSet/>
      <dgm:spPr/>
      <dgm:t>
        <a:bodyPr/>
        <a:lstStyle/>
        <a:p>
          <a:endParaRPr lang="en-US"/>
        </a:p>
      </dgm:t>
    </dgm:pt>
    <dgm:pt modelId="{130A1D4A-17FC-4ED8-8182-395D42545C62}" type="pres">
      <dgm:prSet presAssocID="{BFBC131D-AA8A-4CA0-A5F5-6648FFAB3E7A}" presName="Name0" presStyleCnt="0">
        <dgm:presLayoutVars>
          <dgm:dir/>
          <dgm:animLvl val="lvl"/>
          <dgm:resizeHandles val="exact"/>
        </dgm:presLayoutVars>
      </dgm:prSet>
      <dgm:spPr/>
    </dgm:pt>
    <dgm:pt modelId="{7CB39BDE-60A6-4CF7-A675-E3A18D79EF20}" type="pres">
      <dgm:prSet presAssocID="{6815CFF8-5008-43AB-88AE-93433E1C2247}" presName="composite" presStyleCnt="0"/>
      <dgm:spPr/>
    </dgm:pt>
    <dgm:pt modelId="{828023D3-FCFF-42CA-81C3-BAA98B9D766C}" type="pres">
      <dgm:prSet presAssocID="{6815CFF8-5008-43AB-88AE-93433E1C2247}" presName="parTx" presStyleLbl="alignNode1" presStyleIdx="0" presStyleCnt="3">
        <dgm:presLayoutVars>
          <dgm:chMax val="0"/>
          <dgm:chPref val="0"/>
          <dgm:bulletEnabled val="1"/>
        </dgm:presLayoutVars>
      </dgm:prSet>
      <dgm:spPr/>
    </dgm:pt>
    <dgm:pt modelId="{FD55B37C-C4A1-49A6-9CCD-C6A42CECFD12}" type="pres">
      <dgm:prSet presAssocID="{6815CFF8-5008-43AB-88AE-93433E1C2247}" presName="desTx" presStyleLbl="alignAccFollowNode1" presStyleIdx="0" presStyleCnt="3">
        <dgm:presLayoutVars>
          <dgm:bulletEnabled val="1"/>
        </dgm:presLayoutVars>
      </dgm:prSet>
      <dgm:spPr/>
    </dgm:pt>
    <dgm:pt modelId="{99B69EA0-0B65-4B24-9BCC-3774478E3A92}" type="pres">
      <dgm:prSet presAssocID="{431D65FF-3EC4-4BE0-AA69-CDB6F646CC54}" presName="space" presStyleCnt="0"/>
      <dgm:spPr/>
    </dgm:pt>
    <dgm:pt modelId="{04D61AAE-119C-4A4B-B42C-B90C7692727F}" type="pres">
      <dgm:prSet presAssocID="{018E5409-FB5E-4D87-99F9-E61AA4F88C3A}" presName="composite" presStyleCnt="0"/>
      <dgm:spPr/>
    </dgm:pt>
    <dgm:pt modelId="{E571B6EB-4377-492C-BD5C-5E9E03858DFB}" type="pres">
      <dgm:prSet presAssocID="{018E5409-FB5E-4D87-99F9-E61AA4F88C3A}" presName="parTx" presStyleLbl="alignNode1" presStyleIdx="1" presStyleCnt="3">
        <dgm:presLayoutVars>
          <dgm:chMax val="0"/>
          <dgm:chPref val="0"/>
          <dgm:bulletEnabled val="1"/>
        </dgm:presLayoutVars>
      </dgm:prSet>
      <dgm:spPr/>
    </dgm:pt>
    <dgm:pt modelId="{89EE6FA0-F136-4298-A1FC-A3ECBCB7FD01}" type="pres">
      <dgm:prSet presAssocID="{018E5409-FB5E-4D87-99F9-E61AA4F88C3A}" presName="desTx" presStyleLbl="alignAccFollowNode1" presStyleIdx="1" presStyleCnt="3">
        <dgm:presLayoutVars>
          <dgm:bulletEnabled val="1"/>
        </dgm:presLayoutVars>
      </dgm:prSet>
      <dgm:spPr/>
    </dgm:pt>
    <dgm:pt modelId="{81356B5B-D010-4299-920B-3AEDE03B6546}" type="pres">
      <dgm:prSet presAssocID="{DACBEEDF-DDEE-4A52-A2CD-C289E84E77C9}" presName="space" presStyleCnt="0"/>
      <dgm:spPr/>
    </dgm:pt>
    <dgm:pt modelId="{6AB58189-421F-462D-B988-DB29EE42DD69}" type="pres">
      <dgm:prSet presAssocID="{E30424FA-7AFB-4EC1-B891-A436FE7400DA}" presName="composite" presStyleCnt="0"/>
      <dgm:spPr/>
    </dgm:pt>
    <dgm:pt modelId="{EBA3A219-A3DF-4EEC-B97E-D25168D29B80}" type="pres">
      <dgm:prSet presAssocID="{E30424FA-7AFB-4EC1-B891-A436FE7400DA}" presName="parTx" presStyleLbl="alignNode1" presStyleIdx="2" presStyleCnt="3">
        <dgm:presLayoutVars>
          <dgm:chMax val="0"/>
          <dgm:chPref val="0"/>
          <dgm:bulletEnabled val="1"/>
        </dgm:presLayoutVars>
      </dgm:prSet>
      <dgm:spPr/>
    </dgm:pt>
    <dgm:pt modelId="{D603ADBB-B764-4C2B-A42C-1CF728EED34C}" type="pres">
      <dgm:prSet presAssocID="{E30424FA-7AFB-4EC1-B891-A436FE7400DA}" presName="desTx" presStyleLbl="alignAccFollowNode1" presStyleIdx="2" presStyleCnt="3">
        <dgm:presLayoutVars>
          <dgm:bulletEnabled val="1"/>
        </dgm:presLayoutVars>
      </dgm:prSet>
      <dgm:spPr/>
    </dgm:pt>
  </dgm:ptLst>
  <dgm:cxnLst>
    <dgm:cxn modelId="{5690EA05-64ED-484D-8A86-22C46C792212}" type="presOf" srcId="{38D51C0A-41B8-4982-8F5F-E5CF69DC2580}" destId="{FD55B37C-C4A1-49A6-9CCD-C6A42CECFD12}" srcOrd="0" destOrd="0" presId="urn:microsoft.com/office/officeart/2005/8/layout/hList1"/>
    <dgm:cxn modelId="{87B22706-A535-4F04-8E35-649264D3EABF}" srcId="{018E5409-FB5E-4D87-99F9-E61AA4F88C3A}" destId="{CDA2812A-ED21-4294-8A65-61E146E49435}" srcOrd="0" destOrd="0" parTransId="{B625C79E-F9B3-427D-BC83-74461A287C40}" sibTransId="{E01E44A6-5E50-44A8-ADC9-A271CA8AD8CB}"/>
    <dgm:cxn modelId="{9D036030-931C-431E-A671-5CFDF20F4895}" srcId="{BFBC131D-AA8A-4CA0-A5F5-6648FFAB3E7A}" destId="{6815CFF8-5008-43AB-88AE-93433E1C2247}" srcOrd="0" destOrd="0" parTransId="{193D2395-13F7-4E83-A001-09DD1FA0777A}" sibTransId="{431D65FF-3EC4-4BE0-AA69-CDB6F646CC54}"/>
    <dgm:cxn modelId="{A4B29D50-B4A6-4F08-B03C-60A7EE15B4E1}" type="presOf" srcId="{BFBC131D-AA8A-4CA0-A5F5-6648FFAB3E7A}" destId="{130A1D4A-17FC-4ED8-8182-395D42545C62}" srcOrd="0" destOrd="0" presId="urn:microsoft.com/office/officeart/2005/8/layout/hList1"/>
    <dgm:cxn modelId="{9682B391-2AE6-41D5-80C3-65BE3610A072}" type="presOf" srcId="{018E5409-FB5E-4D87-99F9-E61AA4F88C3A}" destId="{E571B6EB-4377-492C-BD5C-5E9E03858DFB}" srcOrd="0" destOrd="0" presId="urn:microsoft.com/office/officeart/2005/8/layout/hList1"/>
    <dgm:cxn modelId="{DA22399B-1BAB-4A89-BE73-A5D55CF6E66B}" type="presOf" srcId="{6815CFF8-5008-43AB-88AE-93433E1C2247}" destId="{828023D3-FCFF-42CA-81C3-BAA98B9D766C}" srcOrd="0" destOrd="0" presId="urn:microsoft.com/office/officeart/2005/8/layout/hList1"/>
    <dgm:cxn modelId="{380F4FA9-C059-4D38-ABF9-BE1694FF1E9C}" srcId="{BFBC131D-AA8A-4CA0-A5F5-6648FFAB3E7A}" destId="{018E5409-FB5E-4D87-99F9-E61AA4F88C3A}" srcOrd="1" destOrd="0" parTransId="{0E15B56D-8430-450F-B649-70003C715576}" sibTransId="{DACBEEDF-DDEE-4A52-A2CD-C289E84E77C9}"/>
    <dgm:cxn modelId="{7859A1B0-9871-456E-B9E9-00B0328C7C01}" type="presOf" srcId="{E30424FA-7AFB-4EC1-B891-A436FE7400DA}" destId="{EBA3A219-A3DF-4EEC-B97E-D25168D29B80}" srcOrd="0" destOrd="0" presId="urn:microsoft.com/office/officeart/2005/8/layout/hList1"/>
    <dgm:cxn modelId="{9CB855BF-427B-4EE6-9C5B-E216801F3214}" type="presOf" srcId="{FF73D701-8E6E-49A6-A3DD-C9F327464E1C}" destId="{D603ADBB-B764-4C2B-A42C-1CF728EED34C}" srcOrd="0" destOrd="0" presId="urn:microsoft.com/office/officeart/2005/8/layout/hList1"/>
    <dgm:cxn modelId="{2A8C5CC2-D14C-48AD-AC27-3D7C6CA81540}" srcId="{E30424FA-7AFB-4EC1-B891-A436FE7400DA}" destId="{FF73D701-8E6E-49A6-A3DD-C9F327464E1C}" srcOrd="0" destOrd="0" parTransId="{323DBB33-7C3F-4020-A19A-4D74BEE44DD5}" sibTransId="{9012D66B-8449-4520-B290-EBC66AB944DA}"/>
    <dgm:cxn modelId="{56C1DBCB-550A-402F-9A5E-74E013C6664F}" type="presOf" srcId="{CDA2812A-ED21-4294-8A65-61E146E49435}" destId="{89EE6FA0-F136-4298-A1FC-A3ECBCB7FD01}" srcOrd="0" destOrd="0" presId="urn:microsoft.com/office/officeart/2005/8/layout/hList1"/>
    <dgm:cxn modelId="{61FE43D6-289D-4BE6-941B-F16A90AADC71}" srcId="{6815CFF8-5008-43AB-88AE-93433E1C2247}" destId="{38D51C0A-41B8-4982-8F5F-E5CF69DC2580}" srcOrd="0" destOrd="0" parTransId="{D559B8FE-66AA-43F9-A1D0-7A747C1D3410}" sibTransId="{721550EF-026E-45D3-A871-561E0375560A}"/>
    <dgm:cxn modelId="{7B9F7DD7-80E6-4371-9B58-B7C3DDBD6DBD}" srcId="{BFBC131D-AA8A-4CA0-A5F5-6648FFAB3E7A}" destId="{E30424FA-7AFB-4EC1-B891-A436FE7400DA}" srcOrd="2" destOrd="0" parTransId="{F9F492C2-0CC8-4EB4-9210-2D6581D76AEC}" sibTransId="{A5EB5DB1-DD70-440E-984D-938D5DDB67CA}"/>
    <dgm:cxn modelId="{582C4A1A-E6ED-4487-A4B0-C92AB43D9DD1}" type="presParOf" srcId="{130A1D4A-17FC-4ED8-8182-395D42545C62}" destId="{7CB39BDE-60A6-4CF7-A675-E3A18D79EF20}" srcOrd="0" destOrd="0" presId="urn:microsoft.com/office/officeart/2005/8/layout/hList1"/>
    <dgm:cxn modelId="{3290F70C-64FC-477A-A215-16D08BC07584}" type="presParOf" srcId="{7CB39BDE-60A6-4CF7-A675-E3A18D79EF20}" destId="{828023D3-FCFF-42CA-81C3-BAA98B9D766C}" srcOrd="0" destOrd="0" presId="urn:microsoft.com/office/officeart/2005/8/layout/hList1"/>
    <dgm:cxn modelId="{1CEBA169-5E00-4A93-93A1-45E1A44A4284}" type="presParOf" srcId="{7CB39BDE-60A6-4CF7-A675-E3A18D79EF20}" destId="{FD55B37C-C4A1-49A6-9CCD-C6A42CECFD12}" srcOrd="1" destOrd="0" presId="urn:microsoft.com/office/officeart/2005/8/layout/hList1"/>
    <dgm:cxn modelId="{B21AD5EA-3DFC-4CD1-997A-06DABA53CC49}" type="presParOf" srcId="{130A1D4A-17FC-4ED8-8182-395D42545C62}" destId="{99B69EA0-0B65-4B24-9BCC-3774478E3A92}" srcOrd="1" destOrd="0" presId="urn:microsoft.com/office/officeart/2005/8/layout/hList1"/>
    <dgm:cxn modelId="{87CA60E1-A2C4-4379-9859-0661244566E3}" type="presParOf" srcId="{130A1D4A-17FC-4ED8-8182-395D42545C62}" destId="{04D61AAE-119C-4A4B-B42C-B90C7692727F}" srcOrd="2" destOrd="0" presId="urn:microsoft.com/office/officeart/2005/8/layout/hList1"/>
    <dgm:cxn modelId="{ECC66807-06FC-4806-8B08-749AFF7337E1}" type="presParOf" srcId="{04D61AAE-119C-4A4B-B42C-B90C7692727F}" destId="{E571B6EB-4377-492C-BD5C-5E9E03858DFB}" srcOrd="0" destOrd="0" presId="urn:microsoft.com/office/officeart/2005/8/layout/hList1"/>
    <dgm:cxn modelId="{57B1F9B8-AB79-495B-B50B-10F3489E1E24}" type="presParOf" srcId="{04D61AAE-119C-4A4B-B42C-B90C7692727F}" destId="{89EE6FA0-F136-4298-A1FC-A3ECBCB7FD01}" srcOrd="1" destOrd="0" presId="urn:microsoft.com/office/officeart/2005/8/layout/hList1"/>
    <dgm:cxn modelId="{E4BB3624-E9BE-4B42-B71C-FB24B677D31E}" type="presParOf" srcId="{130A1D4A-17FC-4ED8-8182-395D42545C62}" destId="{81356B5B-D010-4299-920B-3AEDE03B6546}" srcOrd="3" destOrd="0" presId="urn:microsoft.com/office/officeart/2005/8/layout/hList1"/>
    <dgm:cxn modelId="{03DE33CD-4A45-4137-B43B-145525BFA93B}" type="presParOf" srcId="{130A1D4A-17FC-4ED8-8182-395D42545C62}" destId="{6AB58189-421F-462D-B988-DB29EE42DD69}" srcOrd="4" destOrd="0" presId="urn:microsoft.com/office/officeart/2005/8/layout/hList1"/>
    <dgm:cxn modelId="{3986491E-44A2-4A7D-B761-AFC4A697FBDB}" type="presParOf" srcId="{6AB58189-421F-462D-B988-DB29EE42DD69}" destId="{EBA3A219-A3DF-4EEC-B97E-D25168D29B80}" srcOrd="0" destOrd="0" presId="urn:microsoft.com/office/officeart/2005/8/layout/hList1"/>
    <dgm:cxn modelId="{CDA072C4-CD57-446C-AFAF-236C3A66F099}" type="presParOf" srcId="{6AB58189-421F-462D-B988-DB29EE42DD69}" destId="{D603ADBB-B764-4C2B-A42C-1CF728EED3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023D3-FCFF-42CA-81C3-BAA98B9D766C}">
      <dsp:nvSpPr>
        <dsp:cNvPr id="0" name=""/>
        <dsp:cNvSpPr/>
      </dsp:nvSpPr>
      <dsp:spPr>
        <a:xfrm>
          <a:off x="3143" y="6011"/>
          <a:ext cx="3064668" cy="122586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0">
            <a:lnSpc>
              <a:spcPct val="90000"/>
            </a:lnSpc>
            <a:spcBef>
              <a:spcPct val="0"/>
            </a:spcBef>
            <a:spcAft>
              <a:spcPct val="35000"/>
            </a:spcAft>
            <a:buNone/>
          </a:pPr>
          <a:r>
            <a:rPr lang="en-US" sz="4100" b="1" kern="1200" dirty="0"/>
            <a:t>$400</a:t>
          </a:r>
        </a:p>
      </dsp:txBody>
      <dsp:txXfrm>
        <a:off x="3143" y="6011"/>
        <a:ext cx="3064668" cy="1225867"/>
      </dsp:txXfrm>
    </dsp:sp>
    <dsp:sp modelId="{FD55B37C-C4A1-49A6-9CCD-C6A42CECFD12}">
      <dsp:nvSpPr>
        <dsp:cNvPr id="0" name=""/>
        <dsp:cNvSpPr/>
      </dsp:nvSpPr>
      <dsp:spPr>
        <a:xfrm>
          <a:off x="3143" y="1231879"/>
          <a:ext cx="3064668" cy="215208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sz="2000" kern="1200" dirty="0"/>
            <a:t>Individuals</a:t>
          </a:r>
          <a:endParaRPr lang="en-US" sz="2800" kern="1200" dirty="0"/>
        </a:p>
        <a:p>
          <a:pPr marL="228600" lvl="1" indent="0" algn="ctr" defTabSz="1066800">
            <a:lnSpc>
              <a:spcPct val="90000"/>
            </a:lnSpc>
            <a:spcBef>
              <a:spcPct val="0"/>
            </a:spcBef>
            <a:spcAft>
              <a:spcPct val="15000"/>
            </a:spcAft>
            <a:buNone/>
          </a:pPr>
          <a:endParaRPr lang="en-US" sz="4100" kern="1200" dirty="0"/>
        </a:p>
      </dsp:txBody>
      <dsp:txXfrm>
        <a:off x="3143" y="1231879"/>
        <a:ext cx="3064668" cy="2152080"/>
      </dsp:txXfrm>
    </dsp:sp>
    <dsp:sp modelId="{E571B6EB-4377-492C-BD5C-5E9E03858DFB}">
      <dsp:nvSpPr>
        <dsp:cNvPr id="0" name=""/>
        <dsp:cNvSpPr/>
      </dsp:nvSpPr>
      <dsp:spPr>
        <a:xfrm>
          <a:off x="3496865" y="6011"/>
          <a:ext cx="3064668" cy="1225867"/>
        </a:xfrm>
        <a:prstGeom prst="rect">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rtl="0">
            <a:lnSpc>
              <a:spcPct val="90000"/>
            </a:lnSpc>
            <a:spcBef>
              <a:spcPct val="0"/>
            </a:spcBef>
            <a:spcAft>
              <a:spcPct val="35000"/>
            </a:spcAft>
            <a:buNone/>
          </a:pPr>
          <a:r>
            <a:rPr lang="en-US" sz="4900" b="1" kern="1200"/>
            <a:t>$800</a:t>
          </a:r>
          <a:endParaRPr lang="en-US" sz="4900" b="1" kern="1200" dirty="0"/>
        </a:p>
      </dsp:txBody>
      <dsp:txXfrm>
        <a:off x="3496865" y="6011"/>
        <a:ext cx="3064668" cy="1225867"/>
      </dsp:txXfrm>
    </dsp:sp>
    <dsp:sp modelId="{89EE6FA0-F136-4298-A1FC-A3ECBCB7FD01}">
      <dsp:nvSpPr>
        <dsp:cNvPr id="0" name=""/>
        <dsp:cNvSpPr/>
      </dsp:nvSpPr>
      <dsp:spPr>
        <a:xfrm>
          <a:off x="3496865" y="1231879"/>
          <a:ext cx="3064668" cy="2152080"/>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Two Adults as a Unit</a:t>
          </a:r>
        </a:p>
      </dsp:txBody>
      <dsp:txXfrm>
        <a:off x="3496865" y="1231879"/>
        <a:ext cx="3064668" cy="2152080"/>
      </dsp:txXfrm>
    </dsp:sp>
    <dsp:sp modelId="{EBA3A219-A3DF-4EEC-B97E-D25168D29B80}">
      <dsp:nvSpPr>
        <dsp:cNvPr id="0" name=""/>
        <dsp:cNvSpPr/>
      </dsp:nvSpPr>
      <dsp:spPr>
        <a:xfrm>
          <a:off x="6990588" y="6011"/>
          <a:ext cx="3064668" cy="1225867"/>
        </a:xfrm>
        <a:prstGeom prst="rect">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rtl="0">
            <a:lnSpc>
              <a:spcPct val="90000"/>
            </a:lnSpc>
            <a:spcBef>
              <a:spcPct val="0"/>
            </a:spcBef>
            <a:spcAft>
              <a:spcPct val="35000"/>
            </a:spcAft>
            <a:buNone/>
          </a:pPr>
          <a:r>
            <a:rPr lang="en-US" sz="4900" b="1" kern="1200" dirty="0"/>
            <a:t>$1000</a:t>
          </a:r>
        </a:p>
      </dsp:txBody>
      <dsp:txXfrm>
        <a:off x="6990588" y="6011"/>
        <a:ext cx="3064668" cy="1225867"/>
      </dsp:txXfrm>
    </dsp:sp>
    <dsp:sp modelId="{D603ADBB-B764-4C2B-A42C-1CF728EED34C}">
      <dsp:nvSpPr>
        <dsp:cNvPr id="0" name=""/>
        <dsp:cNvSpPr/>
      </dsp:nvSpPr>
      <dsp:spPr>
        <a:xfrm>
          <a:off x="6990588" y="1231879"/>
          <a:ext cx="3064668" cy="2152080"/>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sz="2000" kern="1200" dirty="0"/>
            <a:t>More than Two Adults and/or They Have Children</a:t>
          </a:r>
          <a:endParaRPr lang="en-US" sz="4000" kern="1200" dirty="0"/>
        </a:p>
      </dsp:txBody>
      <dsp:txXfrm>
        <a:off x="6990588" y="1231879"/>
        <a:ext cx="3064668" cy="2152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4DD32-D8BC-5048-91FC-49CF2631F0E4}"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10170-E12F-4849-976D-CDDDEFD31C14}" type="slidenum">
              <a:rPr lang="en-US" smtClean="0"/>
              <a:t>‹#›</a:t>
            </a:fld>
            <a:endParaRPr lang="en-US"/>
          </a:p>
        </p:txBody>
      </p:sp>
    </p:spTree>
    <p:extLst>
      <p:ext uri="{BB962C8B-B14F-4D97-AF65-F5344CB8AC3E}">
        <p14:creationId xmlns:p14="http://schemas.microsoft.com/office/powerpoint/2010/main" val="285100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2</a:t>
            </a:fld>
            <a:endParaRPr lang="en-US" altLang="en-US"/>
          </a:p>
        </p:txBody>
      </p:sp>
    </p:spTree>
    <p:extLst>
      <p:ext uri="{BB962C8B-B14F-4D97-AF65-F5344CB8AC3E}">
        <p14:creationId xmlns:p14="http://schemas.microsoft.com/office/powerpoint/2010/main" val="12684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11</a:t>
            </a:fld>
            <a:endParaRPr lang="en-US" altLang="en-US"/>
          </a:p>
        </p:txBody>
      </p:sp>
    </p:spTree>
    <p:extLst>
      <p:ext uri="{BB962C8B-B14F-4D97-AF65-F5344CB8AC3E}">
        <p14:creationId xmlns:p14="http://schemas.microsoft.com/office/powerpoint/2010/main" val="257043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12</a:t>
            </a:fld>
            <a:endParaRPr lang="en-US" altLang="en-US"/>
          </a:p>
        </p:txBody>
      </p:sp>
    </p:spTree>
    <p:extLst>
      <p:ext uri="{BB962C8B-B14F-4D97-AF65-F5344CB8AC3E}">
        <p14:creationId xmlns:p14="http://schemas.microsoft.com/office/powerpoint/2010/main" val="314231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13</a:t>
            </a:fld>
            <a:endParaRPr lang="en-US" altLang="en-US"/>
          </a:p>
        </p:txBody>
      </p:sp>
    </p:spTree>
    <p:extLst>
      <p:ext uri="{BB962C8B-B14F-4D97-AF65-F5344CB8AC3E}">
        <p14:creationId xmlns:p14="http://schemas.microsoft.com/office/powerpoint/2010/main" val="59603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14</a:t>
            </a:fld>
            <a:endParaRPr lang="en-US" altLang="en-US"/>
          </a:p>
        </p:txBody>
      </p:sp>
    </p:spTree>
    <p:extLst>
      <p:ext uri="{BB962C8B-B14F-4D97-AF65-F5344CB8AC3E}">
        <p14:creationId xmlns:p14="http://schemas.microsoft.com/office/powerpoint/2010/main" val="190150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0A8D098-1317-F446-996F-0ECC7566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EF58606-1004-E447-9081-A6532E3BA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3949DC8B-E8A7-564D-AEDD-7C16F8492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2CC27B-423B-D542-9251-6E3F51FC5A60}" type="slidenum">
              <a:rPr lang="en-US" altLang="en-US" smtClean="0">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386547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0A8D098-1317-F446-996F-0ECC7566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EF58606-1004-E447-9081-A6532E3BA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3949DC8B-E8A7-564D-AEDD-7C16F8492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2CC27B-423B-D542-9251-6E3F51FC5A60}"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75180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469C-D68E-4D4F-878D-49CAF526F54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13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469C-D68E-4D4F-878D-49CAF526F54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49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469C-D68E-4D4F-878D-49CAF526F54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82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31</a:t>
            </a:fld>
            <a:endParaRPr lang="en-US" altLang="en-US"/>
          </a:p>
        </p:txBody>
      </p:sp>
    </p:spTree>
    <p:extLst>
      <p:ext uri="{BB962C8B-B14F-4D97-AF65-F5344CB8AC3E}">
        <p14:creationId xmlns:p14="http://schemas.microsoft.com/office/powerpoint/2010/main" val="346449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3</a:t>
            </a:fld>
            <a:endParaRPr lang="en-US" altLang="en-US"/>
          </a:p>
        </p:txBody>
      </p:sp>
    </p:spTree>
    <p:extLst>
      <p:ext uri="{BB962C8B-B14F-4D97-AF65-F5344CB8AC3E}">
        <p14:creationId xmlns:p14="http://schemas.microsoft.com/office/powerpoint/2010/main" val="2465162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32</a:t>
            </a:fld>
            <a:endParaRPr lang="en-US" altLang="en-US"/>
          </a:p>
        </p:txBody>
      </p:sp>
    </p:spTree>
    <p:extLst>
      <p:ext uri="{BB962C8B-B14F-4D97-AF65-F5344CB8AC3E}">
        <p14:creationId xmlns:p14="http://schemas.microsoft.com/office/powerpoint/2010/main" val="326952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4</a:t>
            </a:fld>
            <a:endParaRPr lang="en-US" altLang="en-US"/>
          </a:p>
        </p:txBody>
      </p:sp>
    </p:spTree>
    <p:extLst>
      <p:ext uri="{BB962C8B-B14F-4D97-AF65-F5344CB8AC3E}">
        <p14:creationId xmlns:p14="http://schemas.microsoft.com/office/powerpoint/2010/main" val="69135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0A8D098-1317-F446-996F-0ECC7566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EF58606-1004-E447-9081-A6532E3BA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3949DC8B-E8A7-564D-AEDD-7C16F8492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2CC27B-423B-D542-9251-6E3F51FC5A60}"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411850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6</a:t>
            </a:fld>
            <a:endParaRPr lang="en-US" altLang="en-US"/>
          </a:p>
        </p:txBody>
      </p:sp>
    </p:spTree>
    <p:extLst>
      <p:ext uri="{BB962C8B-B14F-4D97-AF65-F5344CB8AC3E}">
        <p14:creationId xmlns:p14="http://schemas.microsoft.com/office/powerpoint/2010/main" val="428688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0A8D098-1317-F446-996F-0ECC7566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EF58606-1004-E447-9081-A6532E3BA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3949DC8B-E8A7-564D-AEDD-7C16F8492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2CC27B-423B-D542-9251-6E3F51FC5A60}"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218669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8</a:t>
            </a:fld>
            <a:endParaRPr lang="en-US" altLang="en-US"/>
          </a:p>
        </p:txBody>
      </p:sp>
    </p:spTree>
    <p:extLst>
      <p:ext uri="{BB962C8B-B14F-4D97-AF65-F5344CB8AC3E}">
        <p14:creationId xmlns:p14="http://schemas.microsoft.com/office/powerpoint/2010/main" val="206559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0A8D098-1317-F446-996F-0ECC7566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EF58606-1004-E447-9081-A6532E3BA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3949DC8B-E8A7-564D-AEDD-7C16F8492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2CC27B-423B-D542-9251-6E3F51FC5A60}"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8042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C9159D6-95A2-D141-99F9-930F7A9C2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812EB189-ABDC-F241-90B9-4C0608B2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7" name="Slide Number Placeholder 3">
            <a:extLst>
              <a:ext uri="{FF2B5EF4-FFF2-40B4-BE49-F238E27FC236}">
                <a16:creationId xmlns:a16="http://schemas.microsoft.com/office/drawing/2014/main" id="{8436DBA3-6BDB-FB44-AEF4-94A64F6B7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15469C-D68E-4D4F-878D-49CAF526F544}" type="slidenum">
              <a:rPr lang="en-US" altLang="en-US" smtClean="0"/>
              <a:pPr/>
              <a:t>10</a:t>
            </a:fld>
            <a:endParaRPr lang="en-US" altLang="en-US"/>
          </a:p>
        </p:txBody>
      </p:sp>
    </p:spTree>
    <p:extLst>
      <p:ext uri="{BB962C8B-B14F-4D97-AF65-F5344CB8AC3E}">
        <p14:creationId xmlns:p14="http://schemas.microsoft.com/office/powerpoint/2010/main" val="56389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FF6D-1749-F645-8889-B300C6C2F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D5800-4BAC-C84C-8C5C-E1EFF3ED5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C43D1D-6FE3-ED4C-9655-09AE955243E4}"/>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8F2C5DF0-6544-5543-A829-F80DB1A3E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72BA2-7A8F-5346-9921-623FABDF1FCD}"/>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257239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4D32-7F41-0844-9A9B-773A6745B7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246CC-9E7F-8542-AA02-5EA8A2883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C4EDC-37A6-A341-A690-55E434F2266F}"/>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CC094A10-F818-4449-9B0E-64A0D5EEF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913A2-5B9E-0B40-BFBB-1CC757E676CA}"/>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102340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0E319-0C0A-FC44-AA82-7BDC353388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9A062-10BF-BC4F-ACAD-E37EDBA98C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5F622-ED5C-0F44-A297-2E429CBF70DB}"/>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D47B63A4-B4BA-C94D-AD35-A8B491E52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81F95-062A-884B-951C-07A98D9B3493}"/>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13483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ctrTitle"/>
          </p:nvPr>
        </p:nvSpPr>
        <p:spPr>
          <a:xfrm>
            <a:off x="2709" y="2046287"/>
            <a:ext cx="6546137" cy="1350056"/>
          </a:xfrm>
        </p:spPr>
        <p:txBody>
          <a:bodyPr anchor="b">
            <a:noAutofit/>
          </a:bodyPr>
          <a:lstStyle>
            <a:lvl1pPr algn="ctr">
              <a:defRPr sz="4000">
                <a:latin typeface="Franklin Gothic Demi" panose="020B0703020102020204" pitchFamily="34" charset="0"/>
              </a:defRPr>
            </a:lvl1pPr>
          </a:lstStyle>
          <a:p>
            <a:r>
              <a:rPr lang="en-US" dirty="0"/>
              <a:t>Click to edit Master title style</a:t>
            </a:r>
          </a:p>
        </p:txBody>
      </p:sp>
      <p:sp>
        <p:nvSpPr>
          <p:cNvPr id="3" name="Subtitle 2"/>
          <p:cNvSpPr>
            <a:spLocks noGrp="1"/>
          </p:cNvSpPr>
          <p:nvPr>
            <p:ph type="subTitle" idx="1"/>
          </p:nvPr>
        </p:nvSpPr>
        <p:spPr>
          <a:xfrm>
            <a:off x="0" y="3429000"/>
            <a:ext cx="6548845" cy="334236"/>
          </a:xfrm>
        </p:spPr>
        <p:txBody>
          <a:bodyPr>
            <a:noAutofit/>
          </a:bodyPr>
          <a:lstStyle>
            <a:lvl1pPr marL="0" indent="0" algn="ctr">
              <a:buNone/>
              <a:defRPr sz="1800">
                <a:latin typeface="Franklin Gothic Demi" panose="020B07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hasCustomPrompt="1"/>
          </p:nvPr>
        </p:nvSpPr>
        <p:spPr>
          <a:xfrm>
            <a:off x="1" y="3849688"/>
            <a:ext cx="9613900" cy="582612"/>
          </a:xfrm>
        </p:spPr>
        <p:txBody>
          <a:bodyPr/>
          <a:lstStyle>
            <a:lvl1pPr marL="0" indent="0">
              <a:buNone/>
              <a:defRPr baseline="0">
                <a:latin typeface="Franklin Gothic Book" panose="020B0503020102020204" pitchFamily="34" charset="0"/>
              </a:defRPr>
            </a:lvl1pPr>
          </a:lstStyle>
          <a:p>
            <a:pPr lvl="0"/>
            <a:r>
              <a:rPr lang="en-US" dirty="0"/>
              <a:t>PRESENTER: Ms. Jane Doe</a:t>
            </a:r>
          </a:p>
        </p:txBody>
      </p:sp>
      <p:sp>
        <p:nvSpPr>
          <p:cNvPr id="12" name="Text Placeholder 10"/>
          <p:cNvSpPr>
            <a:spLocks noGrp="1"/>
          </p:cNvSpPr>
          <p:nvPr>
            <p:ph type="body" sz="quarter" idx="11" hasCustomPrompt="1"/>
          </p:nvPr>
        </p:nvSpPr>
        <p:spPr>
          <a:xfrm>
            <a:off x="1" y="4432300"/>
            <a:ext cx="9613900" cy="582612"/>
          </a:xfrm>
        </p:spPr>
        <p:txBody>
          <a:bodyPr/>
          <a:lstStyle>
            <a:lvl1pPr marL="0" indent="0">
              <a:buNone/>
              <a:defRPr baseline="0">
                <a:latin typeface="Franklin Gothic Book" panose="020B0503020102020204" pitchFamily="34" charset="0"/>
              </a:defRPr>
            </a:lvl1pPr>
          </a:lstStyle>
          <a:p>
            <a:pPr lvl="0"/>
            <a:r>
              <a:rPr lang="en-US" dirty="0"/>
              <a:t>TITLE OF PRESENTER: Director</a:t>
            </a:r>
          </a:p>
        </p:txBody>
      </p:sp>
    </p:spTree>
    <p:extLst>
      <p:ext uri="{BB962C8B-B14F-4D97-AF65-F5344CB8AC3E}">
        <p14:creationId xmlns:p14="http://schemas.microsoft.com/office/powerpoint/2010/main" val="170274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F9D22B-A759-4D1D-9CD2-F7C1BBCFD1B3}" type="slidenum">
              <a:rPr lang="en-US" smtClean="0"/>
              <a:t>‹#›</a:t>
            </a:fld>
            <a:endParaRPr lang="en-US"/>
          </a:p>
        </p:txBody>
      </p:sp>
      <p:sp>
        <p:nvSpPr>
          <p:cNvPr id="7" name="Text Placeholder 7"/>
          <p:cNvSpPr>
            <a:spLocks noGrp="1"/>
          </p:cNvSpPr>
          <p:nvPr>
            <p:ph type="body" sz="quarter" idx="18" hasCustomPrompt="1"/>
          </p:nvPr>
        </p:nvSpPr>
        <p:spPr>
          <a:xfrm>
            <a:off x="1" y="696687"/>
            <a:ext cx="7605485" cy="296090"/>
          </a:xfrm>
        </p:spPr>
        <p:txBody>
          <a:bodyPr>
            <a:noAutofit/>
          </a:bodyPr>
          <a:lstStyle>
            <a:lvl1pPr marL="0" indent="0">
              <a:buNone/>
              <a:defRPr sz="1800">
                <a:latin typeface="Franklin Gothic Demi" panose="020B0703020102020204" pitchFamily="34" charset="0"/>
              </a:defRPr>
            </a:lvl1pPr>
          </a:lstStyle>
          <a:p>
            <a:r>
              <a:rPr lang="en-US" dirty="0"/>
              <a:t>SUBTITLE</a:t>
            </a:r>
          </a:p>
        </p:txBody>
      </p:sp>
    </p:spTree>
    <p:extLst>
      <p:ext uri="{BB962C8B-B14F-4D97-AF65-F5344CB8AC3E}">
        <p14:creationId xmlns:p14="http://schemas.microsoft.com/office/powerpoint/2010/main" val="330094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Transiti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 y="0"/>
            <a:ext cx="12190647" cy="6858000"/>
          </a:xfrm>
          <a:prstGeom prst="rect">
            <a:avLst/>
          </a:prstGeom>
        </p:spPr>
      </p:pic>
      <p:sp>
        <p:nvSpPr>
          <p:cNvPr id="2" name="Title 1"/>
          <p:cNvSpPr>
            <a:spLocks noGrp="1"/>
          </p:cNvSpPr>
          <p:nvPr>
            <p:ph type="title"/>
          </p:nvPr>
        </p:nvSpPr>
        <p:spPr>
          <a:xfrm>
            <a:off x="1" y="2220687"/>
            <a:ext cx="6676571" cy="1280159"/>
          </a:xfrm>
        </p:spPr>
        <p:txBody>
          <a:bodyPr anchor="b"/>
          <a:lstStyle>
            <a:lvl1pPr>
              <a:defRPr sz="4000">
                <a:solidFill>
                  <a:srgbClr val="003663"/>
                </a:solidFill>
              </a:defRPr>
            </a:lvl1pPr>
          </a:lstStyle>
          <a:p>
            <a:r>
              <a:rPr lang="en-US" dirty="0"/>
              <a:t>Click to edit Master title style</a:t>
            </a:r>
          </a:p>
        </p:txBody>
      </p:sp>
      <p:sp>
        <p:nvSpPr>
          <p:cNvPr id="3" name="Text Placeholder 2"/>
          <p:cNvSpPr>
            <a:spLocks noGrp="1"/>
          </p:cNvSpPr>
          <p:nvPr>
            <p:ph type="body" idx="1"/>
          </p:nvPr>
        </p:nvSpPr>
        <p:spPr>
          <a:xfrm>
            <a:off x="0" y="3873165"/>
            <a:ext cx="8236675" cy="487633"/>
          </a:xfrm>
        </p:spPr>
        <p:txBody>
          <a:bodyPr>
            <a:normAutofit/>
          </a:bodyPr>
          <a:lstStyle>
            <a:lvl1pPr marL="0" indent="0">
              <a:buNone/>
              <a:defRPr sz="2800">
                <a:solidFill>
                  <a:schemeClr val="bg1"/>
                </a:solidFill>
                <a:latin typeface="Franklin Gothic Demi" panose="020B07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7303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191590"/>
            <a:ext cx="6444343" cy="522514"/>
          </a:xfrm>
        </p:spPr>
        <p:txBody>
          <a:bodyPr anchor="b"/>
          <a:lstStyle>
            <a:lvl1pPr>
              <a:defRPr sz="22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D5F9D22B-A759-4D1D-9CD2-F7C1BBCFD1B3}" type="slidenum">
              <a:rPr lang="en-US" smtClean="0"/>
              <a:t>‹#›</a:t>
            </a:fld>
            <a:endParaRPr lang="en-US"/>
          </a:p>
        </p:txBody>
      </p:sp>
      <p:sp>
        <p:nvSpPr>
          <p:cNvPr id="9" name="Picture Placeholder 8"/>
          <p:cNvSpPr>
            <a:spLocks noGrp="1"/>
          </p:cNvSpPr>
          <p:nvPr>
            <p:ph type="pic" sz="quarter" idx="13"/>
          </p:nvPr>
        </p:nvSpPr>
        <p:spPr>
          <a:xfrm>
            <a:off x="6595533" y="1436689"/>
            <a:ext cx="4876800" cy="4041775"/>
          </a:xfrm>
        </p:spPr>
        <p:txBody>
          <a:bodyPr/>
          <a:lstStyle/>
          <a:p>
            <a:endParaRPr lang="en-US"/>
          </a:p>
        </p:txBody>
      </p:sp>
      <p:sp>
        <p:nvSpPr>
          <p:cNvPr id="13" name="Text Placeholder 12"/>
          <p:cNvSpPr>
            <a:spLocks noGrp="1"/>
          </p:cNvSpPr>
          <p:nvPr>
            <p:ph type="body" sz="quarter" idx="15"/>
          </p:nvPr>
        </p:nvSpPr>
        <p:spPr>
          <a:xfrm>
            <a:off x="823987" y="1436688"/>
            <a:ext cx="4796367" cy="469900"/>
          </a:xfrm>
        </p:spPr>
        <p:txBody>
          <a:bodyPr/>
          <a:lstStyle/>
          <a:p>
            <a:pPr lvl="0"/>
            <a:r>
              <a:rPr lang="en-US" dirty="0"/>
              <a:t>Edit Master text styles</a:t>
            </a:r>
          </a:p>
        </p:txBody>
      </p:sp>
      <p:sp>
        <p:nvSpPr>
          <p:cNvPr id="15" name="Text Placeholder 14"/>
          <p:cNvSpPr>
            <a:spLocks noGrp="1"/>
          </p:cNvSpPr>
          <p:nvPr>
            <p:ph type="body" sz="quarter" idx="16"/>
          </p:nvPr>
        </p:nvSpPr>
        <p:spPr>
          <a:xfrm>
            <a:off x="823986" y="3439660"/>
            <a:ext cx="4796367" cy="469900"/>
          </a:xfrm>
        </p:spPr>
        <p:txBody>
          <a:bodyPr/>
          <a:lstStyle/>
          <a:p>
            <a:pPr lvl="0"/>
            <a:r>
              <a:rPr lang="en-US" dirty="0"/>
              <a:t>Edit Master text styles</a:t>
            </a:r>
          </a:p>
        </p:txBody>
      </p:sp>
      <p:sp>
        <p:nvSpPr>
          <p:cNvPr id="17" name="Text Placeholder 16"/>
          <p:cNvSpPr>
            <a:spLocks noGrp="1"/>
          </p:cNvSpPr>
          <p:nvPr>
            <p:ph type="body" sz="quarter" idx="17" hasCustomPrompt="1"/>
          </p:nvPr>
        </p:nvSpPr>
        <p:spPr>
          <a:xfrm>
            <a:off x="823385" y="2003425"/>
            <a:ext cx="4796367" cy="1472655"/>
          </a:xfrm>
        </p:spPr>
        <p:txBody>
          <a:bodyPr>
            <a:normAutofit/>
          </a:bodyPr>
          <a:lstStyle>
            <a:lvl1pPr marL="0" indent="0">
              <a:buNone/>
              <a:defRPr sz="1600" baseline="0">
                <a:latin typeface="Franklin Gothic Book" panose="020B0503020102020204" pitchFamily="34" charset="0"/>
              </a:defRPr>
            </a:lvl1pPr>
          </a:lstStyle>
          <a:p>
            <a:pPr lvl="0"/>
            <a:r>
              <a:rPr lang="en-US" dirty="0"/>
              <a:t>EDIT MASTER TEXT STYLES</a:t>
            </a:r>
          </a:p>
        </p:txBody>
      </p:sp>
      <p:sp>
        <p:nvSpPr>
          <p:cNvPr id="18" name="Text Placeholder 16"/>
          <p:cNvSpPr>
            <a:spLocks noGrp="1"/>
          </p:cNvSpPr>
          <p:nvPr>
            <p:ph type="body" sz="quarter" idx="18" hasCustomPrompt="1"/>
          </p:nvPr>
        </p:nvSpPr>
        <p:spPr>
          <a:xfrm>
            <a:off x="823383" y="4005808"/>
            <a:ext cx="4796367" cy="1472655"/>
          </a:xfrm>
        </p:spPr>
        <p:txBody>
          <a:bodyPr>
            <a:normAutofit/>
          </a:bodyPr>
          <a:lstStyle>
            <a:lvl1pPr marL="0" indent="0">
              <a:buNone/>
              <a:defRPr sz="1600" baseline="0">
                <a:latin typeface="Franklin Gothic Book" panose="020B0503020102020204" pitchFamily="34" charset="0"/>
              </a:defRPr>
            </a:lvl1pPr>
          </a:lstStyle>
          <a:p>
            <a:pPr lvl="0"/>
            <a:r>
              <a:rPr lang="en-US" dirty="0"/>
              <a:t>EDIT MASTER TEXT STYLES</a:t>
            </a:r>
          </a:p>
        </p:txBody>
      </p:sp>
      <p:sp>
        <p:nvSpPr>
          <p:cNvPr id="19" name="Text Placeholder 7"/>
          <p:cNvSpPr>
            <a:spLocks noGrp="1"/>
          </p:cNvSpPr>
          <p:nvPr>
            <p:ph type="body" sz="quarter" idx="19" hasCustomPrompt="1"/>
          </p:nvPr>
        </p:nvSpPr>
        <p:spPr>
          <a:xfrm>
            <a:off x="1" y="696687"/>
            <a:ext cx="7605485" cy="296090"/>
          </a:xfrm>
        </p:spPr>
        <p:txBody>
          <a:bodyPr>
            <a:noAutofit/>
          </a:bodyPr>
          <a:lstStyle>
            <a:lvl1pPr marL="0" indent="0">
              <a:buNone/>
              <a:defRPr sz="1800">
                <a:latin typeface="Franklin Gothic Demi" panose="020B0703020102020204" pitchFamily="34" charset="0"/>
              </a:defRPr>
            </a:lvl1pPr>
          </a:lstStyle>
          <a:p>
            <a:r>
              <a:rPr lang="en-US" dirty="0"/>
              <a:t>SUBTITLE</a:t>
            </a:r>
          </a:p>
        </p:txBody>
      </p:sp>
    </p:spTree>
    <p:extLst>
      <p:ext uri="{BB962C8B-B14F-4D97-AF65-F5344CB8AC3E}">
        <p14:creationId xmlns:p14="http://schemas.microsoft.com/office/powerpoint/2010/main" val="361213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F9D22B-A759-4D1D-9CD2-F7C1BBCFD1B3}" type="slidenum">
              <a:rPr lang="en-US" smtClean="0"/>
              <a:t>‹#›</a:t>
            </a:fld>
            <a:endParaRPr lang="en-US" dirty="0"/>
          </a:p>
        </p:txBody>
      </p:sp>
      <p:sp>
        <p:nvSpPr>
          <p:cNvPr id="8" name="Picture Placeholder 7"/>
          <p:cNvSpPr>
            <a:spLocks noGrp="1"/>
          </p:cNvSpPr>
          <p:nvPr>
            <p:ph type="pic" sz="quarter" idx="13"/>
          </p:nvPr>
        </p:nvSpPr>
        <p:spPr>
          <a:xfrm>
            <a:off x="838200" y="1220198"/>
            <a:ext cx="10515600" cy="3038294"/>
          </a:xfrm>
        </p:spPr>
        <p:txBody>
          <a:bodyPr/>
          <a:lstStyle/>
          <a:p>
            <a:endParaRPr lang="en-US" dirty="0"/>
          </a:p>
        </p:txBody>
      </p:sp>
      <p:sp>
        <p:nvSpPr>
          <p:cNvPr id="10" name="Text Placeholder 9"/>
          <p:cNvSpPr>
            <a:spLocks noGrp="1"/>
          </p:cNvSpPr>
          <p:nvPr>
            <p:ph type="body" sz="quarter" idx="14"/>
          </p:nvPr>
        </p:nvSpPr>
        <p:spPr>
          <a:xfrm>
            <a:off x="6328229" y="4398464"/>
            <a:ext cx="5025572" cy="1392736"/>
          </a:xfrm>
        </p:spPr>
        <p:txBody>
          <a:bodyPr/>
          <a:lstStyle>
            <a:lvl1pPr marL="0" indent="0">
              <a:buNone/>
              <a:defRPr sz="2000">
                <a:latin typeface="Franklin Gothic Book" panose="020B0503020102020204" pitchFamily="34" charset="0"/>
              </a:defRPr>
            </a:lvl1pPr>
            <a:lvl5pPr marL="1828800" indent="0">
              <a:buNone/>
              <a:defRPr/>
            </a:lvl5pPr>
          </a:lstStyle>
          <a:p>
            <a:pPr lvl="0"/>
            <a:r>
              <a:rPr lang="en-US" dirty="0"/>
              <a:t>Edit Master text styles</a:t>
            </a:r>
          </a:p>
          <a:p>
            <a:pPr lvl="4"/>
            <a:endParaRPr lang="en-US" dirty="0"/>
          </a:p>
        </p:txBody>
      </p:sp>
      <p:sp>
        <p:nvSpPr>
          <p:cNvPr id="12" name="Text Placeholder 11"/>
          <p:cNvSpPr>
            <a:spLocks noGrp="1"/>
          </p:cNvSpPr>
          <p:nvPr>
            <p:ph type="body" sz="quarter" idx="15"/>
          </p:nvPr>
        </p:nvSpPr>
        <p:spPr>
          <a:xfrm>
            <a:off x="838200" y="4398465"/>
            <a:ext cx="5327651" cy="217079"/>
          </a:xfrm>
        </p:spPr>
        <p:txBody>
          <a:bodyPr>
            <a:normAutofit/>
          </a:bodyPr>
          <a:lstStyle>
            <a:lvl1pPr marL="0" indent="0">
              <a:buNone/>
              <a:defRPr sz="1400">
                <a:latin typeface="Franklin Gothic Book" panose="020B0503020102020204" pitchFamily="34" charset="0"/>
              </a:defRPr>
            </a:lvl1pPr>
            <a:lvl2pPr marL="457200" indent="0">
              <a:buNone/>
              <a:defRPr/>
            </a:lvl2pPr>
          </a:lstStyle>
          <a:p>
            <a:pPr lvl="0"/>
            <a:r>
              <a:rPr lang="en-US" dirty="0"/>
              <a:t>Edit Master text style</a:t>
            </a:r>
          </a:p>
        </p:txBody>
      </p:sp>
      <p:sp>
        <p:nvSpPr>
          <p:cNvPr id="14" name="Text Placeholder 13"/>
          <p:cNvSpPr>
            <a:spLocks noGrp="1"/>
          </p:cNvSpPr>
          <p:nvPr>
            <p:ph type="body" sz="quarter" idx="16"/>
          </p:nvPr>
        </p:nvSpPr>
        <p:spPr>
          <a:xfrm>
            <a:off x="838200" y="4781551"/>
            <a:ext cx="5327651" cy="40875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p:cNvSpPr>
            <a:spLocks noGrp="1"/>
          </p:cNvSpPr>
          <p:nvPr>
            <p:ph type="body" sz="quarter" idx="17"/>
          </p:nvPr>
        </p:nvSpPr>
        <p:spPr>
          <a:xfrm>
            <a:off x="838200" y="5364164"/>
            <a:ext cx="5327651" cy="427037"/>
          </a:xfrm>
        </p:spPr>
        <p:txBody>
          <a:bodyPr>
            <a:normAutofit/>
          </a:bodyPr>
          <a:lstStyle>
            <a:lvl1pPr marL="0" indent="0">
              <a:buNone/>
              <a:defRPr sz="14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7" name="Text Placeholder 7"/>
          <p:cNvSpPr>
            <a:spLocks noGrp="1"/>
          </p:cNvSpPr>
          <p:nvPr>
            <p:ph type="body" sz="quarter" idx="18" hasCustomPrompt="1"/>
          </p:nvPr>
        </p:nvSpPr>
        <p:spPr>
          <a:xfrm>
            <a:off x="1" y="696687"/>
            <a:ext cx="7605485" cy="296090"/>
          </a:xfrm>
        </p:spPr>
        <p:txBody>
          <a:bodyPr>
            <a:noAutofit/>
          </a:bodyPr>
          <a:lstStyle>
            <a:lvl1pPr marL="0" indent="0">
              <a:buNone/>
              <a:defRPr sz="1800">
                <a:latin typeface="Franklin Gothic Demi" panose="020B0703020102020204" pitchFamily="34" charset="0"/>
              </a:defRPr>
            </a:lvl1pPr>
          </a:lstStyle>
          <a:p>
            <a:r>
              <a:rPr lang="en-US" dirty="0"/>
              <a:t>SUBTITLE</a:t>
            </a:r>
          </a:p>
        </p:txBody>
      </p:sp>
    </p:spTree>
    <p:extLst>
      <p:ext uri="{BB962C8B-B14F-4D97-AF65-F5344CB8AC3E}">
        <p14:creationId xmlns:p14="http://schemas.microsoft.com/office/powerpoint/2010/main" val="32538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191590"/>
            <a:ext cx="7500983" cy="531222"/>
          </a:xfrm>
        </p:spPr>
        <p:txBody>
          <a:bodyPr anchor="b"/>
          <a:lstStyle>
            <a:lvl1pPr>
              <a:defRPr sz="2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D5F9D22B-A759-4D1D-9CD2-F7C1BBCFD1B3}" type="slidenum">
              <a:rPr lang="en-US" smtClean="0"/>
              <a:t>‹#›</a:t>
            </a:fld>
            <a:endParaRPr lang="en-US" dirty="0"/>
          </a:p>
        </p:txBody>
      </p:sp>
      <p:sp>
        <p:nvSpPr>
          <p:cNvPr id="11" name="Chart Placeholder 10"/>
          <p:cNvSpPr>
            <a:spLocks noGrp="1"/>
          </p:cNvSpPr>
          <p:nvPr>
            <p:ph type="chart" sz="quarter" idx="13"/>
          </p:nvPr>
        </p:nvSpPr>
        <p:spPr>
          <a:xfrm>
            <a:off x="824473" y="1923961"/>
            <a:ext cx="2838087" cy="2282280"/>
          </a:xfrm>
        </p:spPr>
        <p:txBody>
          <a:bodyPr/>
          <a:lstStyle/>
          <a:p>
            <a:endParaRPr lang="en-US"/>
          </a:p>
        </p:txBody>
      </p:sp>
      <p:sp>
        <p:nvSpPr>
          <p:cNvPr id="13" name="Chart Placeholder 12"/>
          <p:cNvSpPr>
            <a:spLocks noGrp="1"/>
          </p:cNvSpPr>
          <p:nvPr>
            <p:ph type="chart" sz="quarter" idx="14"/>
          </p:nvPr>
        </p:nvSpPr>
        <p:spPr>
          <a:xfrm>
            <a:off x="8509801" y="1923961"/>
            <a:ext cx="2854872" cy="2282280"/>
          </a:xfrm>
        </p:spPr>
        <p:txBody>
          <a:bodyPr/>
          <a:lstStyle/>
          <a:p>
            <a:endParaRPr lang="en-US"/>
          </a:p>
        </p:txBody>
      </p:sp>
      <p:sp>
        <p:nvSpPr>
          <p:cNvPr id="17" name="Chart Placeholder 16"/>
          <p:cNvSpPr>
            <a:spLocks noGrp="1"/>
          </p:cNvSpPr>
          <p:nvPr>
            <p:ph type="chart" sz="quarter" idx="15"/>
          </p:nvPr>
        </p:nvSpPr>
        <p:spPr>
          <a:xfrm>
            <a:off x="4630209" y="1923961"/>
            <a:ext cx="2838449" cy="2282453"/>
          </a:xfrm>
        </p:spPr>
        <p:txBody>
          <a:bodyPr/>
          <a:lstStyle/>
          <a:p>
            <a:endParaRPr lang="en-US"/>
          </a:p>
        </p:txBody>
      </p:sp>
      <p:sp>
        <p:nvSpPr>
          <p:cNvPr id="19" name="Text Placeholder 18"/>
          <p:cNvSpPr>
            <a:spLocks noGrp="1"/>
          </p:cNvSpPr>
          <p:nvPr>
            <p:ph type="body" sz="quarter" idx="16"/>
          </p:nvPr>
        </p:nvSpPr>
        <p:spPr>
          <a:xfrm>
            <a:off x="824473" y="4336572"/>
            <a:ext cx="2838449" cy="1419794"/>
          </a:xfrm>
        </p:spPr>
        <p:txBody>
          <a:bodyPr/>
          <a:lstStyle>
            <a:lvl1pPr marL="0" indent="0">
              <a:buNone/>
              <a:defRPr sz="1600">
                <a:latin typeface="Franklin Gothic Book" panose="020B0503020102020204" pitchFamily="34" charset="0"/>
              </a:defRPr>
            </a:lvl1pPr>
            <a:lvl4pPr>
              <a:defRPr>
                <a:latin typeface="Franklin Gothic Book" panose="020B0503020102020204" pitchFamily="34" charset="0"/>
              </a:defRPr>
            </a:lvl4pPr>
          </a:lstStyle>
          <a:p>
            <a:pPr lvl="0"/>
            <a:r>
              <a:rPr lang="en-US" dirty="0"/>
              <a:t>Edit Master text styles</a:t>
            </a:r>
          </a:p>
          <a:p>
            <a:pPr lvl="3"/>
            <a:endParaRPr lang="en-US" dirty="0"/>
          </a:p>
        </p:txBody>
      </p:sp>
      <p:sp>
        <p:nvSpPr>
          <p:cNvPr id="24" name="Text Placeholder 23"/>
          <p:cNvSpPr>
            <a:spLocks noGrp="1"/>
          </p:cNvSpPr>
          <p:nvPr>
            <p:ph type="body" sz="quarter" idx="17"/>
          </p:nvPr>
        </p:nvSpPr>
        <p:spPr>
          <a:xfrm>
            <a:off x="4630239" y="4336007"/>
            <a:ext cx="2859616" cy="1420404"/>
          </a:xfrm>
        </p:spPr>
        <p:txBody>
          <a:bodyPr>
            <a:noAutofit/>
          </a:bodyPr>
          <a:lstStyle>
            <a:lvl1pPr marL="0" indent="0">
              <a:buNone/>
              <a:defRPr sz="1600">
                <a:latin typeface="Franklin Gothic Book" panose="020B0503020102020204" pitchFamily="34" charset="0"/>
              </a:defRPr>
            </a:lvl1pPr>
          </a:lstStyle>
          <a:p>
            <a:pPr lvl="0"/>
            <a:r>
              <a:rPr lang="en-US" dirty="0"/>
              <a:t>Edit Master text styles</a:t>
            </a:r>
          </a:p>
        </p:txBody>
      </p:sp>
      <p:sp>
        <p:nvSpPr>
          <p:cNvPr id="26" name="Text Placeholder 25"/>
          <p:cNvSpPr>
            <a:spLocks noGrp="1"/>
          </p:cNvSpPr>
          <p:nvPr>
            <p:ph type="body" sz="quarter" idx="18"/>
          </p:nvPr>
        </p:nvSpPr>
        <p:spPr>
          <a:xfrm>
            <a:off x="8510088" y="4336007"/>
            <a:ext cx="2855384" cy="1420404"/>
          </a:xfrm>
        </p:spPr>
        <p:txBody>
          <a:bodyPr/>
          <a:lstStyle>
            <a:lvl1pPr marL="0" indent="0">
              <a:buNone/>
              <a:defRPr sz="1600">
                <a:latin typeface="Franklin Gothic Book" panose="020B0503020102020204" pitchFamily="34" charset="0"/>
              </a:defRPr>
            </a:lvl1pPr>
            <a:lvl2pPr marL="457200" indent="0">
              <a:buNone/>
              <a:defRPr>
                <a:latin typeface="Franklin Gothic Book" panose="020B0503020102020204" pitchFamily="34" charset="0"/>
              </a:defRPr>
            </a:lvl2pPr>
            <a:lvl3pPr marL="914400" indent="0">
              <a:buNone/>
              <a:defRPr/>
            </a:lvl3pPr>
          </a:lstStyle>
          <a:p>
            <a:pPr lvl="0"/>
            <a:r>
              <a:rPr lang="en-US" dirty="0"/>
              <a:t>Edit Master text styles</a:t>
            </a:r>
          </a:p>
          <a:p>
            <a:pPr lvl="1"/>
            <a:endParaRPr lang="en-US" dirty="0"/>
          </a:p>
        </p:txBody>
      </p:sp>
      <p:sp>
        <p:nvSpPr>
          <p:cNvPr id="28" name="Text Placeholder 27"/>
          <p:cNvSpPr>
            <a:spLocks noGrp="1"/>
          </p:cNvSpPr>
          <p:nvPr>
            <p:ph type="body" sz="quarter" idx="19"/>
          </p:nvPr>
        </p:nvSpPr>
        <p:spPr>
          <a:xfrm>
            <a:off x="823673" y="1191967"/>
            <a:ext cx="10541000" cy="601663"/>
          </a:xfrm>
        </p:spPr>
        <p:txBody>
          <a:bodyPr>
            <a:normAutofit/>
          </a:bodyPr>
          <a:lstStyle>
            <a:lvl1pPr marL="0" indent="0" algn="ctr">
              <a:buNone/>
              <a:defRPr sz="2800"/>
            </a:lvl1pPr>
            <a:lvl2pPr marL="457200" indent="0">
              <a:buNone/>
              <a:defRPr/>
            </a:lvl2pPr>
            <a:lvl3pPr marL="914400" indent="0">
              <a:buNone/>
              <a:defRPr/>
            </a:lvl3pPr>
            <a:lvl4pPr marL="1371600" indent="0">
              <a:buNone/>
              <a:defRPr/>
            </a:lvl4pPr>
          </a:lstStyle>
          <a:p>
            <a:pPr lvl="0"/>
            <a:r>
              <a:rPr lang="en-US" dirty="0"/>
              <a:t>Edit Master text styles</a:t>
            </a:r>
          </a:p>
        </p:txBody>
      </p:sp>
      <p:sp>
        <p:nvSpPr>
          <p:cNvPr id="29" name="Text Placeholder 7"/>
          <p:cNvSpPr>
            <a:spLocks noGrp="1"/>
          </p:cNvSpPr>
          <p:nvPr>
            <p:ph type="body" sz="quarter" idx="20" hasCustomPrompt="1"/>
          </p:nvPr>
        </p:nvSpPr>
        <p:spPr>
          <a:xfrm>
            <a:off x="1" y="696687"/>
            <a:ext cx="7605485" cy="296090"/>
          </a:xfrm>
        </p:spPr>
        <p:txBody>
          <a:bodyPr>
            <a:noAutofit/>
          </a:bodyPr>
          <a:lstStyle>
            <a:lvl1pPr marL="0" indent="0">
              <a:buNone/>
              <a:defRPr sz="1800">
                <a:latin typeface="Franklin Gothic Demi" panose="020B0703020102020204" pitchFamily="34" charset="0"/>
              </a:defRPr>
            </a:lvl1pPr>
          </a:lstStyle>
          <a:p>
            <a:r>
              <a:rPr lang="en-US" dirty="0"/>
              <a:t>SUBTITLE</a:t>
            </a:r>
          </a:p>
        </p:txBody>
      </p:sp>
    </p:spTree>
    <p:extLst>
      <p:ext uri="{BB962C8B-B14F-4D97-AF65-F5344CB8AC3E}">
        <p14:creationId xmlns:p14="http://schemas.microsoft.com/office/powerpoint/2010/main" val="61834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16025"/>
            <a:ext cx="5181600" cy="4351338"/>
          </a:xfrm>
        </p:spPr>
        <p:txBody>
          <a:bodyPr/>
          <a:lstStyle>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16025"/>
            <a:ext cx="5181600" cy="4351338"/>
          </a:xfrm>
        </p:spPr>
        <p:txBody>
          <a:bodyPr/>
          <a:lstStyle>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5F9D22B-A759-4D1D-9CD2-F7C1BBCFD1B3}" type="slidenum">
              <a:rPr lang="en-US" smtClean="0"/>
              <a:t>‹#›</a:t>
            </a:fld>
            <a:endParaRPr lang="en-US"/>
          </a:p>
        </p:txBody>
      </p:sp>
    </p:spTree>
    <p:extLst>
      <p:ext uri="{BB962C8B-B14F-4D97-AF65-F5344CB8AC3E}">
        <p14:creationId xmlns:p14="http://schemas.microsoft.com/office/powerpoint/2010/main" val="117332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182881"/>
            <a:ext cx="6479177" cy="53122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A4E32901-B509-4F1C-BEB5-1305063096BD}" type="datetimeFigureOut">
              <a:rPr lang="en-US" smtClean="0"/>
              <a:t>5/22/20</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F9D22B-A759-4D1D-9CD2-F7C1BBCFD1B3}" type="slidenum">
              <a:rPr lang="en-US" smtClean="0"/>
              <a:t>‹#›</a:t>
            </a:fld>
            <a:endParaRPr lang="en-US"/>
          </a:p>
        </p:txBody>
      </p:sp>
    </p:spTree>
    <p:extLst>
      <p:ext uri="{BB962C8B-B14F-4D97-AF65-F5344CB8AC3E}">
        <p14:creationId xmlns:p14="http://schemas.microsoft.com/office/powerpoint/2010/main" val="3412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83B8-73FE-144A-9BC9-72803AF29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DF529-874D-DD44-825E-861A689902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8B732-5054-3B46-BA73-6B97C996A067}"/>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CC210991-6D9C-A641-9DCE-28CF395C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077C5-78E0-2B41-ABD5-91A07A0E4F9F}"/>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4017937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A4E32901-B509-4F1C-BEB5-1305063096BD}" type="datetimeFigureOut">
              <a:rPr lang="en-US" smtClean="0"/>
              <a:t>5/22/20</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F9D22B-A759-4D1D-9CD2-F7C1BBCFD1B3}" type="slidenum">
              <a:rPr lang="en-US" smtClean="0"/>
              <a:t>‹#›</a:t>
            </a:fld>
            <a:endParaRPr lang="en-US"/>
          </a:p>
        </p:txBody>
      </p:sp>
    </p:spTree>
    <p:extLst>
      <p:ext uri="{BB962C8B-B14F-4D97-AF65-F5344CB8AC3E}">
        <p14:creationId xmlns:p14="http://schemas.microsoft.com/office/powerpoint/2010/main" val="252976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A4E32901-B509-4F1C-BEB5-1305063096BD}" type="datetimeFigureOut">
              <a:rPr lang="en-US" smtClean="0"/>
              <a:t>5/22/20</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5F9D22B-A759-4D1D-9CD2-F7C1BBCFD1B3}" type="slidenum">
              <a:rPr lang="en-US" smtClean="0"/>
              <a:t>‹#›</a:t>
            </a:fld>
            <a:endParaRPr lang="en-US"/>
          </a:p>
        </p:txBody>
      </p:sp>
    </p:spTree>
    <p:extLst>
      <p:ext uri="{BB962C8B-B14F-4D97-AF65-F5344CB8AC3E}">
        <p14:creationId xmlns:p14="http://schemas.microsoft.com/office/powerpoint/2010/main" val="59705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197E0-28F3-4A49-AEAC-B1411D97C5C6}"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33857-0017-46DA-AF3B-23F85C8FDB2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43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197E0-28F3-4A49-AEAC-B1411D97C5C6}"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209454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197E0-28F3-4A49-AEAC-B1411D97C5C6}"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33857-0017-46DA-AF3B-23F85C8FDB2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11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197E0-28F3-4A49-AEAC-B1411D97C5C6}"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1419903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197E0-28F3-4A49-AEAC-B1411D97C5C6}" type="datetimeFigureOut">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1072290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F197E0-28F3-4A49-AEAC-B1411D97C5C6}" type="datetimeFigureOut">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3570919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F197E0-28F3-4A49-AEAC-B1411D97C5C6}" type="datetimeFigureOut">
              <a:rPr lang="en-US" smtClean="0"/>
              <a:t>5/22/20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181562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F197E0-28F3-4A49-AEAC-B1411D97C5C6}" type="datetimeFigureOut">
              <a:rPr lang="en-US" smtClean="0"/>
              <a:t>5/22/20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533857-0017-46DA-AF3B-23F85C8FDB23}" type="slidenum">
              <a:rPr lang="en-US" smtClean="0"/>
              <a:t>‹#›</a:t>
            </a:fld>
            <a:endParaRPr lang="en-US"/>
          </a:p>
        </p:txBody>
      </p:sp>
    </p:spTree>
    <p:extLst>
      <p:ext uri="{BB962C8B-B14F-4D97-AF65-F5344CB8AC3E}">
        <p14:creationId xmlns:p14="http://schemas.microsoft.com/office/powerpoint/2010/main" val="15860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B958-C916-F74A-8570-AED5CA104F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1A51A-6E7A-D34A-97A7-5868C4171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2466B7-0FA1-1F48-BEF8-F9E63354F75C}"/>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4B681A61-79F6-314F-ACC2-A59A3DC0C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3C19F-AC77-2545-A7B2-CB35DC17BF56}"/>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3001328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F197E0-28F3-4A49-AEAC-B1411D97C5C6}"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345142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197E0-28F3-4A49-AEAC-B1411D97C5C6}"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112804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197E0-28F3-4A49-AEAC-B1411D97C5C6}"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33857-0017-46DA-AF3B-23F85C8FDB23}" type="slidenum">
              <a:rPr lang="en-US" smtClean="0"/>
              <a:t>‹#›</a:t>
            </a:fld>
            <a:endParaRPr lang="en-US"/>
          </a:p>
        </p:txBody>
      </p:sp>
    </p:spTree>
    <p:extLst>
      <p:ext uri="{BB962C8B-B14F-4D97-AF65-F5344CB8AC3E}">
        <p14:creationId xmlns:p14="http://schemas.microsoft.com/office/powerpoint/2010/main" val="87772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BC9A6E-5E78-44EB-9E3B-BAB257141E45}"/>
              </a:ext>
            </a:extLst>
          </p:cNvPr>
          <p:cNvSpPr>
            <a:spLocks noGrp="1"/>
          </p:cNvSpPr>
          <p:nvPr>
            <p:ph type="dt" sz="half" idx="10"/>
          </p:nvPr>
        </p:nvSpPr>
        <p:spPr/>
        <p:txBody>
          <a:bodyPr/>
          <a:lstStyle>
            <a:lvl1pPr>
              <a:defRPr/>
            </a:lvl1pPr>
          </a:lstStyle>
          <a:p>
            <a:pPr>
              <a:defRPr/>
            </a:pPr>
            <a:fld id="{D93966AC-7F2A-4721-BC32-D89AF5ED35D2}"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0DFAC2DA-869C-44B2-9D5E-75822EB498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BF622F7-83BB-41C2-BD25-E8D3F15C1FEF}"/>
              </a:ext>
            </a:extLst>
          </p:cNvPr>
          <p:cNvSpPr>
            <a:spLocks noGrp="1"/>
          </p:cNvSpPr>
          <p:nvPr>
            <p:ph type="sldNum" sz="quarter" idx="12"/>
          </p:nvPr>
        </p:nvSpPr>
        <p:spPr/>
        <p:txBody>
          <a:bodyPr/>
          <a:lstStyle>
            <a:lvl1pPr>
              <a:defRPr/>
            </a:lvl1pPr>
          </a:lstStyle>
          <a:p>
            <a:fld id="{58F1CC89-2B0A-4B4F-A814-FBF62863E352}" type="slidenum">
              <a:rPr lang="en-US" altLang="en-US"/>
              <a:pPr/>
              <a:t>‹#›</a:t>
            </a:fld>
            <a:endParaRPr lang="en-US" altLang="en-US"/>
          </a:p>
        </p:txBody>
      </p:sp>
    </p:spTree>
    <p:extLst>
      <p:ext uri="{BB962C8B-B14F-4D97-AF65-F5344CB8AC3E}">
        <p14:creationId xmlns:p14="http://schemas.microsoft.com/office/powerpoint/2010/main" val="768964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382C5-EE68-456F-BFA6-FF94730E929B}"/>
              </a:ext>
            </a:extLst>
          </p:cNvPr>
          <p:cNvSpPr>
            <a:spLocks noGrp="1"/>
          </p:cNvSpPr>
          <p:nvPr>
            <p:ph type="dt" sz="half" idx="10"/>
          </p:nvPr>
        </p:nvSpPr>
        <p:spPr/>
        <p:txBody>
          <a:bodyPr/>
          <a:lstStyle>
            <a:lvl1pPr>
              <a:defRPr/>
            </a:lvl1pPr>
          </a:lstStyle>
          <a:p>
            <a:pPr>
              <a:defRPr/>
            </a:pPr>
            <a:fld id="{5EFFD43E-C0D2-4328-BDEC-A9B136F66645}"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F36A88BA-F566-4184-9B71-95CD9F6767D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634E240-75FD-4698-8273-18D9457189B6}"/>
              </a:ext>
            </a:extLst>
          </p:cNvPr>
          <p:cNvSpPr>
            <a:spLocks noGrp="1"/>
          </p:cNvSpPr>
          <p:nvPr>
            <p:ph type="sldNum" sz="quarter" idx="12"/>
          </p:nvPr>
        </p:nvSpPr>
        <p:spPr/>
        <p:txBody>
          <a:bodyPr/>
          <a:lstStyle>
            <a:lvl1pPr>
              <a:defRPr/>
            </a:lvl1pPr>
          </a:lstStyle>
          <a:p>
            <a:fld id="{777693EA-6FB4-4187-B19D-8B38F746C427}" type="slidenum">
              <a:rPr lang="en-US" altLang="en-US"/>
              <a:pPr/>
              <a:t>‹#›</a:t>
            </a:fld>
            <a:endParaRPr lang="en-US" altLang="en-US"/>
          </a:p>
        </p:txBody>
      </p:sp>
    </p:spTree>
    <p:extLst>
      <p:ext uri="{BB962C8B-B14F-4D97-AF65-F5344CB8AC3E}">
        <p14:creationId xmlns:p14="http://schemas.microsoft.com/office/powerpoint/2010/main" val="3335111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012765-4328-499D-99DE-DAFD33E24ED6}"/>
              </a:ext>
            </a:extLst>
          </p:cNvPr>
          <p:cNvSpPr>
            <a:spLocks noGrp="1"/>
          </p:cNvSpPr>
          <p:nvPr>
            <p:ph type="dt" sz="half" idx="10"/>
          </p:nvPr>
        </p:nvSpPr>
        <p:spPr/>
        <p:txBody>
          <a:bodyPr/>
          <a:lstStyle>
            <a:lvl1pPr>
              <a:defRPr/>
            </a:lvl1pPr>
          </a:lstStyle>
          <a:p>
            <a:pPr>
              <a:defRPr/>
            </a:pPr>
            <a:fld id="{D4398B16-E983-459F-A319-889B34216023}"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2829C4CC-293F-4072-BCCD-AE3113AC41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54AFD5C-2036-49D3-BAA9-5330E31D0B2F}"/>
              </a:ext>
            </a:extLst>
          </p:cNvPr>
          <p:cNvSpPr>
            <a:spLocks noGrp="1"/>
          </p:cNvSpPr>
          <p:nvPr>
            <p:ph type="sldNum" sz="quarter" idx="12"/>
          </p:nvPr>
        </p:nvSpPr>
        <p:spPr/>
        <p:txBody>
          <a:bodyPr/>
          <a:lstStyle>
            <a:lvl1pPr>
              <a:defRPr/>
            </a:lvl1pPr>
          </a:lstStyle>
          <a:p>
            <a:fld id="{1D352B16-7050-4CD4-AAEA-4FA8D6EDDA5F}" type="slidenum">
              <a:rPr lang="en-US" altLang="en-US"/>
              <a:pPr/>
              <a:t>‹#›</a:t>
            </a:fld>
            <a:endParaRPr lang="en-US" altLang="en-US"/>
          </a:p>
        </p:txBody>
      </p:sp>
    </p:spTree>
    <p:extLst>
      <p:ext uri="{BB962C8B-B14F-4D97-AF65-F5344CB8AC3E}">
        <p14:creationId xmlns:p14="http://schemas.microsoft.com/office/powerpoint/2010/main" val="180083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A7A6DD3-13F9-43C1-86C4-3748CD9A649D}"/>
              </a:ext>
            </a:extLst>
          </p:cNvPr>
          <p:cNvSpPr>
            <a:spLocks noGrp="1"/>
          </p:cNvSpPr>
          <p:nvPr>
            <p:ph type="dt" sz="half" idx="10"/>
          </p:nvPr>
        </p:nvSpPr>
        <p:spPr/>
        <p:txBody>
          <a:bodyPr/>
          <a:lstStyle>
            <a:lvl1pPr>
              <a:defRPr/>
            </a:lvl1pPr>
          </a:lstStyle>
          <a:p>
            <a:pPr>
              <a:defRPr/>
            </a:pPr>
            <a:fld id="{829CD818-CF30-4F4D-B83B-AB25744034A6}" type="datetimeFigureOut">
              <a:rPr lang="en-US" altLang="en-US"/>
              <a:pPr>
                <a:defRPr/>
              </a:pPr>
              <a:t>5/22/20</a:t>
            </a:fld>
            <a:endParaRPr lang="en-US" altLang="en-US" dirty="0"/>
          </a:p>
        </p:txBody>
      </p:sp>
      <p:sp>
        <p:nvSpPr>
          <p:cNvPr id="6" name="Footer Placeholder 4">
            <a:extLst>
              <a:ext uri="{FF2B5EF4-FFF2-40B4-BE49-F238E27FC236}">
                <a16:creationId xmlns:a16="http://schemas.microsoft.com/office/drawing/2014/main" id="{BB9CDC7D-80D9-4C41-88C4-30D4631A4E6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AE7F2C6-7C75-4584-9FA1-95690D584B91}"/>
              </a:ext>
            </a:extLst>
          </p:cNvPr>
          <p:cNvSpPr>
            <a:spLocks noGrp="1"/>
          </p:cNvSpPr>
          <p:nvPr>
            <p:ph type="sldNum" sz="quarter" idx="12"/>
          </p:nvPr>
        </p:nvSpPr>
        <p:spPr/>
        <p:txBody>
          <a:bodyPr/>
          <a:lstStyle>
            <a:lvl1pPr>
              <a:defRPr/>
            </a:lvl1pPr>
          </a:lstStyle>
          <a:p>
            <a:fld id="{E87423DE-5F9C-47BB-B0DA-B0E823339D76}" type="slidenum">
              <a:rPr lang="en-US" altLang="en-US"/>
              <a:pPr/>
              <a:t>‹#›</a:t>
            </a:fld>
            <a:endParaRPr lang="en-US" altLang="en-US"/>
          </a:p>
        </p:txBody>
      </p:sp>
    </p:spTree>
    <p:extLst>
      <p:ext uri="{BB962C8B-B14F-4D97-AF65-F5344CB8AC3E}">
        <p14:creationId xmlns:p14="http://schemas.microsoft.com/office/powerpoint/2010/main" val="3537889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2E96F96-1129-45E0-9743-BA5C5626EBBC}"/>
              </a:ext>
            </a:extLst>
          </p:cNvPr>
          <p:cNvSpPr>
            <a:spLocks noGrp="1"/>
          </p:cNvSpPr>
          <p:nvPr>
            <p:ph type="dt" sz="half" idx="10"/>
          </p:nvPr>
        </p:nvSpPr>
        <p:spPr/>
        <p:txBody>
          <a:bodyPr/>
          <a:lstStyle>
            <a:lvl1pPr>
              <a:defRPr/>
            </a:lvl1pPr>
          </a:lstStyle>
          <a:p>
            <a:pPr>
              <a:defRPr/>
            </a:pPr>
            <a:fld id="{BA604F9B-0179-44E3-9A15-C5636EF54823}" type="datetimeFigureOut">
              <a:rPr lang="en-US" altLang="en-US"/>
              <a:pPr>
                <a:defRPr/>
              </a:pPr>
              <a:t>5/22/20</a:t>
            </a:fld>
            <a:endParaRPr lang="en-US" altLang="en-US" dirty="0"/>
          </a:p>
        </p:txBody>
      </p:sp>
      <p:sp>
        <p:nvSpPr>
          <p:cNvPr id="8" name="Footer Placeholder 4">
            <a:extLst>
              <a:ext uri="{FF2B5EF4-FFF2-40B4-BE49-F238E27FC236}">
                <a16:creationId xmlns:a16="http://schemas.microsoft.com/office/drawing/2014/main" id="{B6725AF0-97E2-42CE-B1D3-0C9B6C2C6B2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88D4DE1-043F-4FFF-AF65-8436F756A07F}"/>
              </a:ext>
            </a:extLst>
          </p:cNvPr>
          <p:cNvSpPr>
            <a:spLocks noGrp="1"/>
          </p:cNvSpPr>
          <p:nvPr>
            <p:ph type="sldNum" sz="quarter" idx="12"/>
          </p:nvPr>
        </p:nvSpPr>
        <p:spPr/>
        <p:txBody>
          <a:bodyPr/>
          <a:lstStyle>
            <a:lvl1pPr>
              <a:defRPr/>
            </a:lvl1pPr>
          </a:lstStyle>
          <a:p>
            <a:fld id="{C2514556-669F-4384-A424-331AD9D802F4}" type="slidenum">
              <a:rPr lang="en-US" altLang="en-US"/>
              <a:pPr/>
              <a:t>‹#›</a:t>
            </a:fld>
            <a:endParaRPr lang="en-US" altLang="en-US"/>
          </a:p>
        </p:txBody>
      </p:sp>
    </p:spTree>
    <p:extLst>
      <p:ext uri="{BB962C8B-B14F-4D97-AF65-F5344CB8AC3E}">
        <p14:creationId xmlns:p14="http://schemas.microsoft.com/office/powerpoint/2010/main" val="1830621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B3342A1-9590-46B8-9AD8-5A4A3F39F0DB}"/>
              </a:ext>
            </a:extLst>
          </p:cNvPr>
          <p:cNvSpPr>
            <a:spLocks noGrp="1"/>
          </p:cNvSpPr>
          <p:nvPr>
            <p:ph type="dt" sz="half" idx="10"/>
          </p:nvPr>
        </p:nvSpPr>
        <p:spPr/>
        <p:txBody>
          <a:bodyPr/>
          <a:lstStyle>
            <a:lvl1pPr>
              <a:defRPr/>
            </a:lvl1pPr>
          </a:lstStyle>
          <a:p>
            <a:pPr>
              <a:defRPr/>
            </a:pPr>
            <a:fld id="{0EF1D18E-24DF-4193-924B-8705A784E260}" type="datetimeFigureOut">
              <a:rPr lang="en-US" altLang="en-US"/>
              <a:pPr>
                <a:defRPr/>
              </a:pPr>
              <a:t>5/22/20</a:t>
            </a:fld>
            <a:endParaRPr lang="en-US" altLang="en-US" dirty="0"/>
          </a:p>
        </p:txBody>
      </p:sp>
      <p:sp>
        <p:nvSpPr>
          <p:cNvPr id="4" name="Footer Placeholder 4">
            <a:extLst>
              <a:ext uri="{FF2B5EF4-FFF2-40B4-BE49-F238E27FC236}">
                <a16:creationId xmlns:a16="http://schemas.microsoft.com/office/drawing/2014/main" id="{579BD33C-BA55-49CC-AB46-B08AB191119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816410C-D4C4-44B0-B4D6-792BAB2154EE}"/>
              </a:ext>
            </a:extLst>
          </p:cNvPr>
          <p:cNvSpPr>
            <a:spLocks noGrp="1"/>
          </p:cNvSpPr>
          <p:nvPr>
            <p:ph type="sldNum" sz="quarter" idx="12"/>
          </p:nvPr>
        </p:nvSpPr>
        <p:spPr/>
        <p:txBody>
          <a:bodyPr/>
          <a:lstStyle>
            <a:lvl1pPr>
              <a:defRPr/>
            </a:lvl1pPr>
          </a:lstStyle>
          <a:p>
            <a:fld id="{54E797C7-7653-4FD7-876E-5C6298153B7A}" type="slidenum">
              <a:rPr lang="en-US" altLang="en-US"/>
              <a:pPr/>
              <a:t>‹#›</a:t>
            </a:fld>
            <a:endParaRPr lang="en-US" altLang="en-US"/>
          </a:p>
        </p:txBody>
      </p:sp>
    </p:spTree>
    <p:extLst>
      <p:ext uri="{BB962C8B-B14F-4D97-AF65-F5344CB8AC3E}">
        <p14:creationId xmlns:p14="http://schemas.microsoft.com/office/powerpoint/2010/main" val="1702290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974B15-2105-4443-A67B-95188558AC14}"/>
              </a:ext>
            </a:extLst>
          </p:cNvPr>
          <p:cNvSpPr>
            <a:spLocks noGrp="1"/>
          </p:cNvSpPr>
          <p:nvPr>
            <p:ph type="dt" sz="half" idx="10"/>
          </p:nvPr>
        </p:nvSpPr>
        <p:spPr/>
        <p:txBody>
          <a:bodyPr/>
          <a:lstStyle>
            <a:lvl1pPr>
              <a:defRPr/>
            </a:lvl1pPr>
          </a:lstStyle>
          <a:p>
            <a:pPr>
              <a:defRPr/>
            </a:pPr>
            <a:fld id="{8C0E44D0-EC5E-4380-A222-428DE6C64268}" type="datetimeFigureOut">
              <a:rPr lang="en-US" altLang="en-US"/>
              <a:pPr>
                <a:defRPr/>
              </a:pPr>
              <a:t>5/22/20</a:t>
            </a:fld>
            <a:endParaRPr lang="en-US" altLang="en-US" dirty="0"/>
          </a:p>
        </p:txBody>
      </p:sp>
      <p:sp>
        <p:nvSpPr>
          <p:cNvPr id="3" name="Footer Placeholder 4">
            <a:extLst>
              <a:ext uri="{FF2B5EF4-FFF2-40B4-BE49-F238E27FC236}">
                <a16:creationId xmlns:a16="http://schemas.microsoft.com/office/drawing/2014/main" id="{04E3B3CB-8483-442B-AE2B-1A0EF8B3683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B213CF5-7EB3-46DB-800F-82A4A34526EC}"/>
              </a:ext>
            </a:extLst>
          </p:cNvPr>
          <p:cNvSpPr>
            <a:spLocks noGrp="1"/>
          </p:cNvSpPr>
          <p:nvPr>
            <p:ph type="sldNum" sz="quarter" idx="12"/>
          </p:nvPr>
        </p:nvSpPr>
        <p:spPr/>
        <p:txBody>
          <a:bodyPr/>
          <a:lstStyle>
            <a:lvl1pPr>
              <a:defRPr/>
            </a:lvl1pPr>
          </a:lstStyle>
          <a:p>
            <a:fld id="{EF3CB9CF-4161-40FF-882C-B69550050212}" type="slidenum">
              <a:rPr lang="en-US" altLang="en-US"/>
              <a:pPr/>
              <a:t>‹#›</a:t>
            </a:fld>
            <a:endParaRPr lang="en-US" altLang="en-US"/>
          </a:p>
        </p:txBody>
      </p:sp>
    </p:spTree>
    <p:extLst>
      <p:ext uri="{BB962C8B-B14F-4D97-AF65-F5344CB8AC3E}">
        <p14:creationId xmlns:p14="http://schemas.microsoft.com/office/powerpoint/2010/main" val="311843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D85F-2734-A249-BEFA-8F0FA8AEA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C80AA-F158-CA4A-8C7C-AD2A32EDC9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FB7DF0-8DB9-9F42-AC3F-ED0B3733E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82090-642E-0E4F-9E83-5CE2C3083D3A}"/>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6" name="Footer Placeholder 5">
            <a:extLst>
              <a:ext uri="{FF2B5EF4-FFF2-40B4-BE49-F238E27FC236}">
                <a16:creationId xmlns:a16="http://schemas.microsoft.com/office/drawing/2014/main" id="{41F15803-DDF5-EF47-87E8-2F7F2AE44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8C1D3-96C6-F948-9DC7-603C145934EF}"/>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700637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8878A75-9016-4532-95DC-845F06526F17}"/>
              </a:ext>
            </a:extLst>
          </p:cNvPr>
          <p:cNvSpPr>
            <a:spLocks noGrp="1"/>
          </p:cNvSpPr>
          <p:nvPr>
            <p:ph type="dt" sz="half" idx="10"/>
          </p:nvPr>
        </p:nvSpPr>
        <p:spPr/>
        <p:txBody>
          <a:bodyPr/>
          <a:lstStyle>
            <a:lvl1pPr>
              <a:defRPr/>
            </a:lvl1pPr>
          </a:lstStyle>
          <a:p>
            <a:pPr>
              <a:defRPr/>
            </a:pPr>
            <a:fld id="{555B0B39-8FB3-4AB3-96DF-E6F51BE1BB96}" type="datetimeFigureOut">
              <a:rPr lang="en-US" altLang="en-US"/>
              <a:pPr>
                <a:defRPr/>
              </a:pPr>
              <a:t>5/22/20</a:t>
            </a:fld>
            <a:endParaRPr lang="en-US" altLang="en-US" dirty="0"/>
          </a:p>
        </p:txBody>
      </p:sp>
      <p:sp>
        <p:nvSpPr>
          <p:cNvPr id="6" name="Footer Placeholder 4">
            <a:extLst>
              <a:ext uri="{FF2B5EF4-FFF2-40B4-BE49-F238E27FC236}">
                <a16:creationId xmlns:a16="http://schemas.microsoft.com/office/drawing/2014/main" id="{BE57B0DA-4226-4E52-A00B-CFAD42A90B2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C458C3-23C4-4D57-9EF4-CDC65C7A36AD}"/>
              </a:ext>
            </a:extLst>
          </p:cNvPr>
          <p:cNvSpPr>
            <a:spLocks noGrp="1"/>
          </p:cNvSpPr>
          <p:nvPr>
            <p:ph type="sldNum" sz="quarter" idx="12"/>
          </p:nvPr>
        </p:nvSpPr>
        <p:spPr/>
        <p:txBody>
          <a:bodyPr/>
          <a:lstStyle>
            <a:lvl1pPr>
              <a:defRPr/>
            </a:lvl1pPr>
          </a:lstStyle>
          <a:p>
            <a:fld id="{CF56EC2A-D0B8-4A78-A0CE-0506E33D0764}" type="slidenum">
              <a:rPr lang="en-US" altLang="en-US"/>
              <a:pPr/>
              <a:t>‹#›</a:t>
            </a:fld>
            <a:endParaRPr lang="en-US" altLang="en-US"/>
          </a:p>
        </p:txBody>
      </p:sp>
    </p:spTree>
    <p:extLst>
      <p:ext uri="{BB962C8B-B14F-4D97-AF65-F5344CB8AC3E}">
        <p14:creationId xmlns:p14="http://schemas.microsoft.com/office/powerpoint/2010/main" val="2160401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5FC184F-F19F-4577-A476-558F78390F22}"/>
              </a:ext>
            </a:extLst>
          </p:cNvPr>
          <p:cNvSpPr>
            <a:spLocks noGrp="1"/>
          </p:cNvSpPr>
          <p:nvPr>
            <p:ph type="dt" sz="half" idx="10"/>
          </p:nvPr>
        </p:nvSpPr>
        <p:spPr/>
        <p:txBody>
          <a:bodyPr/>
          <a:lstStyle>
            <a:lvl1pPr>
              <a:defRPr/>
            </a:lvl1pPr>
          </a:lstStyle>
          <a:p>
            <a:pPr>
              <a:defRPr/>
            </a:pPr>
            <a:fld id="{2F8E22C5-A865-4DFF-8E81-075B46407022}" type="datetimeFigureOut">
              <a:rPr lang="en-US" altLang="en-US"/>
              <a:pPr>
                <a:defRPr/>
              </a:pPr>
              <a:t>5/22/20</a:t>
            </a:fld>
            <a:endParaRPr lang="en-US" altLang="en-US" dirty="0"/>
          </a:p>
        </p:txBody>
      </p:sp>
      <p:sp>
        <p:nvSpPr>
          <p:cNvPr id="6" name="Footer Placeholder 4">
            <a:extLst>
              <a:ext uri="{FF2B5EF4-FFF2-40B4-BE49-F238E27FC236}">
                <a16:creationId xmlns:a16="http://schemas.microsoft.com/office/drawing/2014/main" id="{60167BB3-2672-4081-8D1A-0FD709AFD16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ECD6466-8DA2-4013-BF30-1D754C920934}"/>
              </a:ext>
            </a:extLst>
          </p:cNvPr>
          <p:cNvSpPr>
            <a:spLocks noGrp="1"/>
          </p:cNvSpPr>
          <p:nvPr>
            <p:ph type="sldNum" sz="quarter" idx="12"/>
          </p:nvPr>
        </p:nvSpPr>
        <p:spPr/>
        <p:txBody>
          <a:bodyPr/>
          <a:lstStyle>
            <a:lvl1pPr>
              <a:defRPr/>
            </a:lvl1pPr>
          </a:lstStyle>
          <a:p>
            <a:fld id="{07792A31-7F09-4E8B-B138-45AF495F8760}" type="slidenum">
              <a:rPr lang="en-US" altLang="en-US"/>
              <a:pPr/>
              <a:t>‹#›</a:t>
            </a:fld>
            <a:endParaRPr lang="en-US" altLang="en-US"/>
          </a:p>
        </p:txBody>
      </p:sp>
    </p:spTree>
    <p:extLst>
      <p:ext uri="{BB962C8B-B14F-4D97-AF65-F5344CB8AC3E}">
        <p14:creationId xmlns:p14="http://schemas.microsoft.com/office/powerpoint/2010/main" val="2576683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94770-EEFE-4464-B71E-49F1E746D692}"/>
              </a:ext>
            </a:extLst>
          </p:cNvPr>
          <p:cNvSpPr>
            <a:spLocks noGrp="1"/>
          </p:cNvSpPr>
          <p:nvPr>
            <p:ph type="dt" sz="half" idx="10"/>
          </p:nvPr>
        </p:nvSpPr>
        <p:spPr/>
        <p:txBody>
          <a:bodyPr/>
          <a:lstStyle>
            <a:lvl1pPr>
              <a:defRPr/>
            </a:lvl1pPr>
          </a:lstStyle>
          <a:p>
            <a:pPr>
              <a:defRPr/>
            </a:pPr>
            <a:fld id="{B416708E-A541-4939-9BFF-5D8F8723BCDA}"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B2B2377D-50BB-4FFC-BE31-044248B9284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DBC0215-CC22-40E8-AE34-34A22B2C5ADD}"/>
              </a:ext>
            </a:extLst>
          </p:cNvPr>
          <p:cNvSpPr>
            <a:spLocks noGrp="1"/>
          </p:cNvSpPr>
          <p:nvPr>
            <p:ph type="sldNum" sz="quarter" idx="12"/>
          </p:nvPr>
        </p:nvSpPr>
        <p:spPr/>
        <p:txBody>
          <a:bodyPr/>
          <a:lstStyle>
            <a:lvl1pPr>
              <a:defRPr/>
            </a:lvl1pPr>
          </a:lstStyle>
          <a:p>
            <a:fld id="{C27B66C0-76BC-4437-AC2D-387C8AE30C40}" type="slidenum">
              <a:rPr lang="en-US" altLang="en-US"/>
              <a:pPr/>
              <a:t>‹#›</a:t>
            </a:fld>
            <a:endParaRPr lang="en-US" altLang="en-US"/>
          </a:p>
        </p:txBody>
      </p:sp>
    </p:spTree>
    <p:extLst>
      <p:ext uri="{BB962C8B-B14F-4D97-AF65-F5344CB8AC3E}">
        <p14:creationId xmlns:p14="http://schemas.microsoft.com/office/powerpoint/2010/main" val="3050795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69DAD-5FBF-407A-8793-A428D489B942}"/>
              </a:ext>
            </a:extLst>
          </p:cNvPr>
          <p:cNvSpPr>
            <a:spLocks noGrp="1"/>
          </p:cNvSpPr>
          <p:nvPr>
            <p:ph type="dt" sz="half" idx="10"/>
          </p:nvPr>
        </p:nvSpPr>
        <p:spPr/>
        <p:txBody>
          <a:bodyPr/>
          <a:lstStyle>
            <a:lvl1pPr>
              <a:defRPr/>
            </a:lvl1pPr>
          </a:lstStyle>
          <a:p>
            <a:pPr>
              <a:defRPr/>
            </a:pPr>
            <a:fld id="{DF3241A5-B55C-46EA-8526-3D5ED486F630}"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2CBB35F4-689D-460D-A961-6D523D32E62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4899B17-1726-45B7-9B3F-369E24938672}"/>
              </a:ext>
            </a:extLst>
          </p:cNvPr>
          <p:cNvSpPr>
            <a:spLocks noGrp="1"/>
          </p:cNvSpPr>
          <p:nvPr>
            <p:ph type="sldNum" sz="quarter" idx="12"/>
          </p:nvPr>
        </p:nvSpPr>
        <p:spPr/>
        <p:txBody>
          <a:bodyPr/>
          <a:lstStyle>
            <a:lvl1pPr>
              <a:defRPr/>
            </a:lvl1pPr>
          </a:lstStyle>
          <a:p>
            <a:fld id="{A72AD7EF-8AAF-473C-8FCB-F79C2EAD8A38}" type="slidenum">
              <a:rPr lang="en-US" altLang="en-US"/>
              <a:pPr/>
              <a:t>‹#›</a:t>
            </a:fld>
            <a:endParaRPr lang="en-US" altLang="en-US"/>
          </a:p>
        </p:txBody>
      </p:sp>
    </p:spTree>
    <p:extLst>
      <p:ext uri="{BB962C8B-B14F-4D97-AF65-F5344CB8AC3E}">
        <p14:creationId xmlns:p14="http://schemas.microsoft.com/office/powerpoint/2010/main" val="371535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8E77-725A-FF48-BE43-B28DEC448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0CEACC-5FCE-E541-8D8C-AC57672AE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D67F5-8D87-9B4D-B6F8-4223CBBEE8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753F9-C5B6-3D4B-AFCC-2AAB4E2AC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A2B9DA-7382-3C46-913C-FAF773918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F2949-DBCA-9B48-91D3-8763B85FFAE6}"/>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8" name="Footer Placeholder 7">
            <a:extLst>
              <a:ext uri="{FF2B5EF4-FFF2-40B4-BE49-F238E27FC236}">
                <a16:creationId xmlns:a16="http://schemas.microsoft.com/office/drawing/2014/main" id="{69D62E66-D848-7F45-911B-7015101C8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391E8-1621-4348-90B0-EAEF550AD551}"/>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19719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0F02-15C7-A740-B8FB-DC766EBCA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43004-2370-7C42-BA2F-097683A8D7F1}"/>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4" name="Footer Placeholder 3">
            <a:extLst>
              <a:ext uri="{FF2B5EF4-FFF2-40B4-BE49-F238E27FC236}">
                <a16:creationId xmlns:a16="http://schemas.microsoft.com/office/drawing/2014/main" id="{AD5F8CCA-5BDD-BA46-9D30-5A2D3272E9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A6F941-6347-5947-992F-3CA9E295FDF2}"/>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38666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48573-F870-434D-96C6-DB76F5404834}"/>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3" name="Footer Placeholder 2">
            <a:extLst>
              <a:ext uri="{FF2B5EF4-FFF2-40B4-BE49-F238E27FC236}">
                <a16:creationId xmlns:a16="http://schemas.microsoft.com/office/drawing/2014/main" id="{1B0C2CEC-344F-744B-A2AA-FD722B7D2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683C7-DA25-0D43-9558-67DC216C6C77}"/>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169640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60E4-68FE-7340-85B4-0524C570F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CDDF56-7BA2-574B-ADD8-1E36E70B0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9AEB54-8E2E-F045-BF64-B8057D55C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82033D-36B3-8F41-97DA-18C93288BC52}"/>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6" name="Footer Placeholder 5">
            <a:extLst>
              <a:ext uri="{FF2B5EF4-FFF2-40B4-BE49-F238E27FC236}">
                <a16:creationId xmlns:a16="http://schemas.microsoft.com/office/drawing/2014/main" id="{62BD0A3C-E2BF-BD4C-9BDD-9EA891243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1D93D-01B0-9547-B9EF-80D18FF41C87}"/>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279548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CC8C-026E-074F-8242-AF9925D15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028AB9-661B-2244-86AB-EEBBAD53D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DF900B-E6A6-F24D-8BE2-6AD13641A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1A7F92-BDA5-7F47-ADDB-99032763828A}"/>
              </a:ext>
            </a:extLst>
          </p:cNvPr>
          <p:cNvSpPr>
            <a:spLocks noGrp="1"/>
          </p:cNvSpPr>
          <p:nvPr>
            <p:ph type="dt" sz="half" idx="10"/>
          </p:nvPr>
        </p:nvSpPr>
        <p:spPr/>
        <p:txBody>
          <a:bodyPr/>
          <a:lstStyle/>
          <a:p>
            <a:fld id="{8BF97A7E-8CE9-5949-A5C8-273BDCE05506}" type="datetimeFigureOut">
              <a:rPr lang="en-US" smtClean="0"/>
              <a:t>5/22/20</a:t>
            </a:fld>
            <a:endParaRPr lang="en-US"/>
          </a:p>
        </p:txBody>
      </p:sp>
      <p:sp>
        <p:nvSpPr>
          <p:cNvPr id="6" name="Footer Placeholder 5">
            <a:extLst>
              <a:ext uri="{FF2B5EF4-FFF2-40B4-BE49-F238E27FC236}">
                <a16:creationId xmlns:a16="http://schemas.microsoft.com/office/drawing/2014/main" id="{14CA8750-4D77-6044-9019-8373C57B4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50DD4-BA52-C44C-AD70-1B006DB42A00}"/>
              </a:ext>
            </a:extLst>
          </p:cNvPr>
          <p:cNvSpPr>
            <a:spLocks noGrp="1"/>
          </p:cNvSpPr>
          <p:nvPr>
            <p:ph type="sldNum" sz="quarter" idx="12"/>
          </p:nvPr>
        </p:nvSpPr>
        <p:spPr/>
        <p:txBody>
          <a:bodyPr/>
          <a:lstStyle/>
          <a:p>
            <a:fld id="{C39C2376-1AD8-F946-BE96-E876C8D291F6}" type="slidenum">
              <a:rPr lang="en-US" smtClean="0"/>
              <a:t>‹#›</a:t>
            </a:fld>
            <a:endParaRPr lang="en-US"/>
          </a:p>
        </p:txBody>
      </p:sp>
    </p:spTree>
    <p:extLst>
      <p:ext uri="{BB962C8B-B14F-4D97-AF65-F5344CB8AC3E}">
        <p14:creationId xmlns:p14="http://schemas.microsoft.com/office/powerpoint/2010/main" val="114040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E8B12-819C-554E-B0FD-D384BEF95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7E321E-A766-7D4E-BF53-217C083C7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F3EB8-4195-B348-A746-97533E2B1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97A7E-8CE9-5949-A5C8-273BDCE05506}" type="datetimeFigureOut">
              <a:rPr lang="en-US" smtClean="0"/>
              <a:t>5/22/20</a:t>
            </a:fld>
            <a:endParaRPr lang="en-US"/>
          </a:p>
        </p:txBody>
      </p:sp>
      <p:sp>
        <p:nvSpPr>
          <p:cNvPr id="5" name="Footer Placeholder 4">
            <a:extLst>
              <a:ext uri="{FF2B5EF4-FFF2-40B4-BE49-F238E27FC236}">
                <a16:creationId xmlns:a16="http://schemas.microsoft.com/office/drawing/2014/main" id="{7D36F8F2-5FBC-514C-8EF8-2217B0E54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CB2508-6060-1F40-AC5B-FEA6599C0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C2376-1AD8-F946-BE96-E876C8D291F6}" type="slidenum">
              <a:rPr lang="en-US" smtClean="0"/>
              <a:t>‹#›</a:t>
            </a:fld>
            <a:endParaRPr lang="en-US"/>
          </a:p>
        </p:txBody>
      </p:sp>
    </p:spTree>
    <p:extLst>
      <p:ext uri="{BB962C8B-B14F-4D97-AF65-F5344CB8AC3E}">
        <p14:creationId xmlns:p14="http://schemas.microsoft.com/office/powerpoint/2010/main" val="128498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0" y="182881"/>
            <a:ext cx="7524205" cy="5138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298167"/>
            <a:ext cx="10515600" cy="42616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57874" y="6356351"/>
            <a:ext cx="357777" cy="365125"/>
          </a:xfrm>
          <a:prstGeom prst="rect">
            <a:avLst/>
          </a:prstGeom>
        </p:spPr>
        <p:txBody>
          <a:bodyPr vert="horz" lIns="91440" tIns="45720" rIns="91440" bIns="45720" rtlCol="0" anchor="ctr"/>
          <a:lstStyle>
            <a:lvl1pPr algn="r">
              <a:defRPr sz="1200">
                <a:solidFill>
                  <a:schemeClr val="bg1"/>
                </a:solidFill>
                <a:latin typeface="Franklin Gothic Demi" panose="020B0703020102020204" pitchFamily="34" charset="0"/>
              </a:defRPr>
            </a:lvl1pPr>
          </a:lstStyle>
          <a:p>
            <a:r>
              <a:rPr lang="en-US" dirty="0"/>
              <a:t>#</a:t>
            </a:r>
          </a:p>
        </p:txBody>
      </p:sp>
    </p:spTree>
    <p:extLst>
      <p:ext uri="{BB962C8B-B14F-4D97-AF65-F5344CB8AC3E}">
        <p14:creationId xmlns:p14="http://schemas.microsoft.com/office/powerpoint/2010/main" val="32514667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2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Demi" panose="020B07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F197E0-28F3-4A49-AEAC-B1411D97C5C6}" type="datetimeFigureOut">
              <a:rPr lang="en-US" smtClean="0"/>
              <a:t>5/22/20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533857-0017-46DA-AF3B-23F85C8FDB2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6618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046720-5BF4-42C7-B656-F9F1852152F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7D9719-7D06-4DE9-836F-9C678C34ABD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AE2E5C-1762-4FEC-B6AF-C39B0FCBD127}"/>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67A7488-EBBD-4F2A-818C-6E3F48B93725}" type="datetimeFigureOut">
              <a:rPr lang="en-US" altLang="en-US"/>
              <a:pPr>
                <a:defRPr/>
              </a:pPr>
              <a:t>5/22/20</a:t>
            </a:fld>
            <a:endParaRPr lang="en-US" altLang="en-US" dirty="0"/>
          </a:p>
        </p:txBody>
      </p:sp>
      <p:sp>
        <p:nvSpPr>
          <p:cNvPr id="5" name="Footer Placeholder 4">
            <a:extLst>
              <a:ext uri="{FF2B5EF4-FFF2-40B4-BE49-F238E27FC236}">
                <a16:creationId xmlns:a16="http://schemas.microsoft.com/office/drawing/2014/main" id="{518495BA-FA9F-4E42-86DE-BF4CA90B64A2}"/>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dirty="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0E10D6EA-A161-4305-AD8C-46CDCB213F8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5662AA2-4998-4EF3-B301-521BEE0D7AB4}" type="slidenum">
              <a:rPr lang="en-US" altLang="en-US"/>
              <a:pPr/>
              <a:t>‹#›</a:t>
            </a:fld>
            <a:endParaRPr lang="en-US" altLang="en-US"/>
          </a:p>
        </p:txBody>
      </p:sp>
    </p:spTree>
    <p:extLst>
      <p:ext uri="{BB962C8B-B14F-4D97-AF65-F5344CB8AC3E}">
        <p14:creationId xmlns:p14="http://schemas.microsoft.com/office/powerpoint/2010/main" val="24840344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www.nyc.gov/immigrants" TargetMode="External"/><Relationship Id="rId2" Type="http://schemas.openxmlformats.org/officeDocument/2006/relationships/hyperlink" Target="mailto:bmostofi@cityhall.nyc.gov"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chart" Target="../charts/chart2.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7.tif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tiff"/><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dss.ca.gov/inforesources/immigration/covid-19-dra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
            <a:extLst>
              <a:ext uri="{FF2B5EF4-FFF2-40B4-BE49-F238E27FC236}">
                <a16:creationId xmlns:a16="http://schemas.microsoft.com/office/drawing/2014/main" id="{BD9A8F2D-B5CD-420B-BF52-03F1CCF04F07}"/>
              </a:ext>
            </a:extLst>
          </p:cNvPr>
          <p:cNvSpPr txBox="1">
            <a:spLocks noChangeArrowheads="1"/>
          </p:cNvSpPr>
          <p:nvPr/>
        </p:nvSpPr>
        <p:spPr bwMode="auto">
          <a:xfrm>
            <a:off x="1439863" y="2019300"/>
            <a:ext cx="98710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All In This Together</a:t>
            </a:r>
          </a:p>
          <a:p>
            <a:pPr>
              <a:lnSpc>
                <a:spcPct val="100000"/>
              </a:lnSpc>
              <a:spcBef>
                <a:spcPct val="0"/>
              </a:spcBef>
              <a:buNone/>
            </a:pPr>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Public-Private Partnerships to Support Our Undocumented Neighbors</a:t>
            </a:r>
          </a:p>
          <a:p>
            <a:pPr>
              <a:lnSpc>
                <a:spcPct val="100000"/>
              </a:lnSpc>
              <a:spcBef>
                <a:spcPct val="0"/>
              </a:spcBef>
              <a:buNone/>
            </a:pPr>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May 22, 2020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51749E"/>
              </a:solidFill>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s-IS" altLang="en-US" sz="2800" b="1" i="0" u="none" strike="noStrike" kern="1200" cap="none" spc="0" normalizeH="0" baseline="0" noProof="0" dirty="0">
                <a:ln>
                  <a:noFill/>
                </a:ln>
                <a:solidFill>
                  <a:srgbClr val="F58025"/>
                </a:solidFill>
                <a:effectLst/>
                <a:uLnTx/>
                <a:uFillTx/>
                <a:latin typeface="Franklin Gothic Medium" panose="020B0603020102020204" pitchFamily="34" charset="0"/>
                <a:ea typeface="Franklin Gothic Medium" panose="020B0603020102020204" pitchFamily="34" charset="0"/>
                <a:cs typeface="Franklin Gothic Medium" panose="020B0603020102020204" pitchFamily="34" charset="0"/>
              </a:rPr>
              <a:t>.........</a:t>
            </a:r>
            <a:br>
              <a:rPr kumimoji="0" lang="en-US" alt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br>
            <a:endParaRPr kumimoji="0" lang="en-US" alt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pic>
        <p:nvPicPr>
          <p:cNvPr id="2051" name="Picture 2">
            <a:extLst>
              <a:ext uri="{FF2B5EF4-FFF2-40B4-BE49-F238E27FC236}">
                <a16:creationId xmlns:a16="http://schemas.microsoft.com/office/drawing/2014/main" id="{A044388E-E7D6-4444-8788-48883A55A5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2688"/>
            <a:ext cx="12206288"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a:extLst>
              <a:ext uri="{FF2B5EF4-FFF2-40B4-BE49-F238E27FC236}">
                <a16:creationId xmlns:a16="http://schemas.microsoft.com/office/drawing/2014/main" id="{7CEA4AF3-E82F-414C-B1CC-135DD88E77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776734"/>
            <a:ext cx="379571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79788793-DDA1-4ADD-848B-5727157AA25D}"/>
              </a:ext>
            </a:extLst>
          </p:cNvPr>
          <p:cNvSpPr txBox="1">
            <a:spLocks noChangeArrowheads="1"/>
          </p:cNvSpPr>
          <p:nvPr/>
        </p:nvSpPr>
        <p:spPr bwMode="auto">
          <a:xfrm>
            <a:off x="2222331" y="1928706"/>
            <a:ext cx="8963830" cy="378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285750" indent="-285750">
              <a:lnSpc>
                <a:spcPct val="100000"/>
              </a:lnSpc>
              <a:spcBef>
                <a:spcPts val="0"/>
              </a:spcBef>
            </a:pPr>
            <a:r>
              <a:rPr lang="en-US" sz="2400" dirty="0"/>
              <a:t>Address structural inequities magnified by this pandemic</a:t>
            </a:r>
          </a:p>
          <a:p>
            <a:pPr>
              <a:lnSpc>
                <a:spcPct val="100000"/>
              </a:lnSpc>
              <a:spcBef>
                <a:spcPts val="0"/>
              </a:spcBef>
            </a:pPr>
            <a:endParaRPr lang="en-US" sz="2400" dirty="0"/>
          </a:p>
          <a:p>
            <a:pPr marL="285750" indent="-285750">
              <a:lnSpc>
                <a:spcPct val="100000"/>
              </a:lnSpc>
              <a:spcBef>
                <a:spcPts val="0"/>
              </a:spcBef>
            </a:pPr>
            <a:r>
              <a:rPr lang="en-US" sz="2400" dirty="0"/>
              <a:t>Leverage public funding and engage diverse funders</a:t>
            </a:r>
          </a:p>
          <a:p>
            <a:pPr marL="285750" indent="-285750">
              <a:lnSpc>
                <a:spcPct val="100000"/>
              </a:lnSpc>
              <a:spcBef>
                <a:spcPts val="0"/>
              </a:spcBef>
            </a:pPr>
            <a:endParaRPr lang="en-US" sz="2400" dirty="0"/>
          </a:p>
          <a:p>
            <a:pPr marL="285750" indent="-285750">
              <a:lnSpc>
                <a:spcPct val="100000"/>
              </a:lnSpc>
              <a:spcBef>
                <a:spcPts val="0"/>
              </a:spcBef>
            </a:pPr>
            <a:r>
              <a:rPr lang="en-US" sz="2400" dirty="0"/>
              <a:t>Create a statewide infrastructure for organizing and activating funders</a:t>
            </a:r>
          </a:p>
          <a:p>
            <a:pPr>
              <a:lnSpc>
                <a:spcPct val="100000"/>
              </a:lnSpc>
              <a:spcBef>
                <a:spcPts val="0"/>
              </a:spcBef>
            </a:pPr>
            <a:endParaRPr lang="en-US" sz="2400" dirty="0"/>
          </a:p>
          <a:p>
            <a:pPr marL="285750" indent="-285750">
              <a:lnSpc>
                <a:spcPct val="100000"/>
              </a:lnSpc>
              <a:spcBef>
                <a:spcPts val="0"/>
              </a:spcBef>
            </a:pPr>
            <a:r>
              <a:rPr lang="en-US" sz="2400" dirty="0"/>
              <a:t>Catalyze action across the country</a:t>
            </a:r>
          </a:p>
          <a:p>
            <a:pPr>
              <a:lnSpc>
                <a:spcPct val="100000"/>
              </a:lnSpc>
              <a:spcBef>
                <a:spcPts val="0"/>
              </a:spcBef>
            </a:pPr>
            <a:endParaRPr lang="en-US" sz="2400" dirty="0"/>
          </a:p>
          <a:p>
            <a:pPr marL="285750" indent="-285750">
              <a:lnSpc>
                <a:spcPct val="100000"/>
              </a:lnSpc>
              <a:spcBef>
                <a:spcPts val="0"/>
              </a:spcBef>
            </a:pPr>
            <a:r>
              <a:rPr lang="en-US" sz="2400" dirty="0"/>
              <a:t>Lay the groundwork for longer-term solutions</a:t>
            </a:r>
          </a:p>
        </p:txBody>
      </p:sp>
      <p:pic>
        <p:nvPicPr>
          <p:cNvPr id="7" name="Picture 6" descr="Immigrant Resilience">
            <a:extLst>
              <a:ext uri="{FF2B5EF4-FFF2-40B4-BE49-F238E27FC236}">
                <a16:creationId xmlns:a16="http://schemas.microsoft.com/office/drawing/2014/main" id="{2CA1E90C-CB38-4AB3-BB64-CAFB24E4CD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90928" y="42109"/>
            <a:ext cx="7052310" cy="1657351"/>
          </a:xfrm>
          <a:prstGeom prst="rect">
            <a:avLst/>
          </a:prstGeom>
          <a:noFill/>
          <a:ln>
            <a:noFill/>
          </a:ln>
        </p:spPr>
      </p:pic>
    </p:spTree>
    <p:extLst>
      <p:ext uri="{BB962C8B-B14F-4D97-AF65-F5344CB8AC3E}">
        <p14:creationId xmlns:p14="http://schemas.microsoft.com/office/powerpoint/2010/main" val="313883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migrant Resilience">
            <a:extLst>
              <a:ext uri="{FF2B5EF4-FFF2-40B4-BE49-F238E27FC236}">
                <a16:creationId xmlns:a16="http://schemas.microsoft.com/office/drawing/2014/main" id="{2CA1E90C-CB38-4AB3-BB64-CAFB24E4CD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3120" y="18486"/>
            <a:ext cx="7052310" cy="1657351"/>
          </a:xfrm>
          <a:prstGeom prst="rect">
            <a:avLst/>
          </a:prstGeom>
          <a:noFill/>
          <a:ln>
            <a:noFill/>
          </a:ln>
        </p:spPr>
      </p:pic>
      <p:sp>
        <p:nvSpPr>
          <p:cNvPr id="2" name="Rectangle 1">
            <a:extLst>
              <a:ext uri="{FF2B5EF4-FFF2-40B4-BE49-F238E27FC236}">
                <a16:creationId xmlns:a16="http://schemas.microsoft.com/office/drawing/2014/main" id="{A1E452F4-721E-4E75-969A-52DA5F845B4C}"/>
              </a:ext>
            </a:extLst>
          </p:cNvPr>
          <p:cNvSpPr/>
          <p:nvPr/>
        </p:nvSpPr>
        <p:spPr>
          <a:xfrm>
            <a:off x="2103120" y="1670672"/>
            <a:ext cx="8698992" cy="4278094"/>
          </a:xfrm>
          <a:prstGeom prst="rect">
            <a:avLst/>
          </a:prstGeom>
        </p:spPr>
        <p:txBody>
          <a:bodyPr wrap="square">
            <a:spAutoFit/>
          </a:bodyPr>
          <a:lstStyle/>
          <a:p>
            <a:pPr marL="342900" indent="-342900">
              <a:buFont typeface="Arial" panose="020B0604020202020204" pitchFamily="34" charset="0"/>
              <a:buChar char="•"/>
            </a:pPr>
            <a:r>
              <a:rPr lang="en-US" sz="2400" b="1" dirty="0"/>
              <a:t>~40 CBO partners distributing cash assistance</a:t>
            </a:r>
          </a:p>
          <a:p>
            <a:pPr marL="742950" lvl="1" indent="-285750">
              <a:buFont typeface="Arial" panose="020B0604020202020204" pitchFamily="34" charset="0"/>
              <a:buChar char="•"/>
            </a:pPr>
            <a:r>
              <a:rPr lang="en-US" sz="2000" dirty="0"/>
              <a:t>Commitment to equity and justice</a:t>
            </a:r>
          </a:p>
          <a:p>
            <a:pPr marL="742950" lvl="1" indent="-285750">
              <a:buFont typeface="Arial" panose="020B0604020202020204" pitchFamily="34" charset="0"/>
              <a:buChar char="•"/>
            </a:pPr>
            <a:r>
              <a:rPr lang="en-US" sz="2000" dirty="0"/>
              <a:t>Underserved locales, e.g., rural communities</a:t>
            </a:r>
          </a:p>
          <a:p>
            <a:pPr marL="742950" lvl="1" indent="-285750">
              <a:buFont typeface="Arial" panose="020B0604020202020204" pitchFamily="34" charset="0"/>
              <a:buChar char="•"/>
            </a:pPr>
            <a:r>
              <a:rPr lang="en-US" sz="2000" dirty="0"/>
              <a:t>Hard-to-reach populations, API, Black, indigenous, LGBTQI</a:t>
            </a:r>
          </a:p>
          <a:p>
            <a:pPr marL="742950" lvl="1" indent="-285750">
              <a:buFont typeface="Arial" panose="020B0604020202020204" pitchFamily="34" charset="0"/>
              <a:buChar char="•"/>
            </a:pPr>
            <a:r>
              <a:rPr lang="en-US" sz="2000" dirty="0"/>
              <a:t>Complement state contractors and other relief funds</a:t>
            </a:r>
          </a:p>
          <a:p>
            <a:endParaRPr lang="en-US" sz="2400" dirty="0"/>
          </a:p>
          <a:p>
            <a:pPr marL="285750" indent="-285750">
              <a:buFont typeface="Arial" panose="020B0604020202020204" pitchFamily="34" charset="0"/>
              <a:buChar char="•"/>
            </a:pPr>
            <a:r>
              <a:rPr lang="en-US" sz="2400" b="1" dirty="0"/>
              <a:t>Allocation based on population size, existence of other relief funds, and donor designations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Distribution via checks and no-fee cash cards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Secure intake and reporting platform</a:t>
            </a:r>
            <a:endParaRPr lang="en-US" b="1" dirty="0"/>
          </a:p>
        </p:txBody>
      </p:sp>
    </p:spTree>
    <p:extLst>
      <p:ext uri="{BB962C8B-B14F-4D97-AF65-F5344CB8AC3E}">
        <p14:creationId xmlns:p14="http://schemas.microsoft.com/office/powerpoint/2010/main" val="37881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migrant Resilience">
            <a:extLst>
              <a:ext uri="{FF2B5EF4-FFF2-40B4-BE49-F238E27FC236}">
                <a16:creationId xmlns:a16="http://schemas.microsoft.com/office/drawing/2014/main" id="{2CA1E90C-CB38-4AB3-BB64-CAFB24E4CD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20240" y="0"/>
            <a:ext cx="7052310" cy="1657351"/>
          </a:xfrm>
          <a:prstGeom prst="rect">
            <a:avLst/>
          </a:prstGeom>
          <a:noFill/>
          <a:ln>
            <a:noFill/>
          </a:ln>
        </p:spPr>
      </p:pic>
      <p:sp>
        <p:nvSpPr>
          <p:cNvPr id="2" name="Rectangle 1">
            <a:extLst>
              <a:ext uri="{FF2B5EF4-FFF2-40B4-BE49-F238E27FC236}">
                <a16:creationId xmlns:a16="http://schemas.microsoft.com/office/drawing/2014/main" id="{A1E452F4-721E-4E75-969A-52DA5F845B4C}"/>
              </a:ext>
            </a:extLst>
          </p:cNvPr>
          <p:cNvSpPr/>
          <p:nvPr/>
        </p:nvSpPr>
        <p:spPr>
          <a:xfrm>
            <a:off x="2054352" y="1680974"/>
            <a:ext cx="7453011" cy="3970318"/>
          </a:xfrm>
          <a:prstGeom prst="rect">
            <a:avLst/>
          </a:prstGeom>
        </p:spPr>
        <p:txBody>
          <a:bodyPr wrap="square">
            <a:spAutoFit/>
          </a:bodyPr>
          <a:lstStyle/>
          <a:p>
            <a:pPr marL="285750" indent="-285750">
              <a:buFont typeface="Arial" panose="020B0604020202020204" pitchFamily="34" charset="0"/>
              <a:buChar char="•"/>
            </a:pPr>
            <a:r>
              <a:rPr lang="en-US" sz="2400" b="1" dirty="0"/>
              <a:t>$51M GOAL</a:t>
            </a:r>
          </a:p>
          <a:p>
            <a:pPr marL="742950" lvl="1" indent="-285750">
              <a:buFont typeface="Arial" panose="020B0604020202020204" pitchFamily="34" charset="0"/>
              <a:buChar char="•"/>
            </a:pPr>
            <a:r>
              <a:rPr lang="en-US" dirty="0"/>
              <a:t>$50M direct cash assistance</a:t>
            </a:r>
          </a:p>
          <a:p>
            <a:pPr marL="742950" lvl="1" indent="-285750">
              <a:buFont typeface="Arial" panose="020B0604020202020204" pitchFamily="34" charset="0"/>
              <a:buChar char="•"/>
            </a:pPr>
            <a:r>
              <a:rPr lang="en-US" dirty="0"/>
              <a:t>$1M for fiscal, fundraising, communications, disbursement, evaluation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b="1" dirty="0"/>
              <a:t>$29.3M raised + $10M challenge grant</a:t>
            </a:r>
          </a:p>
          <a:p>
            <a:pPr marL="742950" lvl="1" indent="-285750">
              <a:buFont typeface="Arial" panose="020B0604020202020204" pitchFamily="34" charset="0"/>
              <a:buChar char="•"/>
            </a:pPr>
            <a:r>
              <a:rPr lang="en-US" dirty="0"/>
              <a:t>500+ individual donors</a:t>
            </a:r>
          </a:p>
          <a:p>
            <a:pPr marL="742950" lvl="1" indent="-285750">
              <a:buFont typeface="Arial" panose="020B0604020202020204" pitchFamily="34" charset="0"/>
              <a:buChar char="•"/>
            </a:pPr>
            <a:r>
              <a:rPr lang="en-US" dirty="0"/>
              <a:t>~30 foundations</a:t>
            </a:r>
          </a:p>
          <a:p>
            <a:pPr marL="742950" lvl="1" indent="-285750">
              <a:buFont typeface="Arial" panose="020B0604020202020204" pitchFamily="34" charset="0"/>
              <a:buChar char="•"/>
            </a:pPr>
            <a:r>
              <a:rPr lang="en-US" dirty="0"/>
              <a:t>~30 donor-advised funds</a:t>
            </a:r>
          </a:p>
          <a:p>
            <a:endParaRPr lang="en-US" dirty="0"/>
          </a:p>
          <a:p>
            <a:pPr marL="285750" indent="-285750">
              <a:buFont typeface="Arial" panose="020B0604020202020204" pitchFamily="34" charset="0"/>
              <a:buChar char="•"/>
            </a:pPr>
            <a:r>
              <a:rPr lang="en-US" sz="2400" b="1" dirty="0"/>
              <a:t>Rolling disbursement based on pledges received</a:t>
            </a:r>
          </a:p>
          <a:p>
            <a:pPr marL="742950" lvl="1" indent="-285750">
              <a:buFont typeface="Arial" panose="020B0604020202020204" pitchFamily="34" charset="0"/>
              <a:buChar char="•"/>
            </a:pPr>
            <a:r>
              <a:rPr lang="en-US" dirty="0"/>
              <a:t>$3.5M first round last week</a:t>
            </a:r>
          </a:p>
          <a:p>
            <a:pPr marL="742950" lvl="1" indent="-285750">
              <a:buFont typeface="Arial" panose="020B0604020202020204" pitchFamily="34" charset="0"/>
              <a:buChar char="•"/>
            </a:pPr>
            <a:r>
              <a:rPr lang="en-US" dirty="0"/>
              <a:t>$5M second round next week</a:t>
            </a:r>
          </a:p>
          <a:p>
            <a:pPr marL="742950" lvl="1" indent="-285750">
              <a:buFont typeface="Arial" panose="020B0604020202020204" pitchFamily="34" charset="0"/>
              <a:buChar char="•"/>
            </a:pPr>
            <a:r>
              <a:rPr lang="en-US" dirty="0"/>
              <a:t>Biweekly until all funds expended</a:t>
            </a:r>
          </a:p>
        </p:txBody>
      </p:sp>
    </p:spTree>
    <p:extLst>
      <p:ext uri="{BB962C8B-B14F-4D97-AF65-F5344CB8AC3E}">
        <p14:creationId xmlns:p14="http://schemas.microsoft.com/office/powerpoint/2010/main" val="41045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83553722-412F-4594-BDE3-EBFD63659ADA}"/>
              </a:ext>
            </a:extLst>
          </p:cNvPr>
          <p:cNvPicPr>
            <a:picLocks noChangeAspect="1"/>
          </p:cNvPicPr>
          <p:nvPr/>
        </p:nvPicPr>
        <p:blipFill>
          <a:blip r:embed="rId3"/>
          <a:stretch>
            <a:fillRect/>
          </a:stretch>
        </p:blipFill>
        <p:spPr>
          <a:xfrm>
            <a:off x="719192" y="281667"/>
            <a:ext cx="10561834" cy="6294665"/>
          </a:xfrm>
          <a:prstGeom prst="rect">
            <a:avLst/>
          </a:prstGeom>
        </p:spPr>
      </p:pic>
    </p:spTree>
    <p:extLst>
      <p:ext uri="{BB962C8B-B14F-4D97-AF65-F5344CB8AC3E}">
        <p14:creationId xmlns:p14="http://schemas.microsoft.com/office/powerpoint/2010/main" val="400262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migrant Resilience">
            <a:extLst>
              <a:ext uri="{FF2B5EF4-FFF2-40B4-BE49-F238E27FC236}">
                <a16:creationId xmlns:a16="http://schemas.microsoft.com/office/drawing/2014/main" id="{2CA1E90C-CB38-4AB3-BB64-CAFB24E4CD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3120" y="18486"/>
            <a:ext cx="7052310" cy="1657351"/>
          </a:xfrm>
          <a:prstGeom prst="rect">
            <a:avLst/>
          </a:prstGeom>
          <a:noFill/>
          <a:ln>
            <a:noFill/>
          </a:ln>
        </p:spPr>
      </p:pic>
      <p:sp>
        <p:nvSpPr>
          <p:cNvPr id="2" name="Rectangle 1">
            <a:extLst>
              <a:ext uri="{FF2B5EF4-FFF2-40B4-BE49-F238E27FC236}">
                <a16:creationId xmlns:a16="http://schemas.microsoft.com/office/drawing/2014/main" id="{A1E452F4-721E-4E75-969A-52DA5F845B4C}"/>
              </a:ext>
            </a:extLst>
          </p:cNvPr>
          <p:cNvSpPr/>
          <p:nvPr/>
        </p:nvSpPr>
        <p:spPr>
          <a:xfrm>
            <a:off x="1154541" y="1675837"/>
            <a:ext cx="10592656" cy="3877985"/>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400" b="1" dirty="0"/>
              <a:t>An emergency relief fund is the starting point, not the </a:t>
            </a:r>
            <a:r>
              <a:rPr lang="en-US" sz="2400" b="1"/>
              <a:t>end goal</a:t>
            </a: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Lay the groundwork for longer-term solutions</a:t>
            </a:r>
          </a:p>
          <a:p>
            <a:pPr marL="742950" lvl="1" indent="-285750">
              <a:buFont typeface="Arial" panose="020B0604020202020204" pitchFamily="34" charset="0"/>
              <a:buChar char="•"/>
            </a:pPr>
            <a:r>
              <a:rPr lang="en-US" dirty="0"/>
              <a:t>Expansion of unemployment, paid sick leave, health care, etc. for those currently ineligible </a:t>
            </a:r>
          </a:p>
          <a:p>
            <a:pPr marL="742950" lvl="1" indent="-285750">
              <a:buFont typeface="Arial" panose="020B0604020202020204" pitchFamily="34" charset="0"/>
              <a:buChar char="•"/>
            </a:pPr>
            <a:r>
              <a:rPr lang="en-US" dirty="0"/>
              <a:t>Increased protections for all workers</a:t>
            </a:r>
          </a:p>
          <a:p>
            <a:pPr marL="742950" lvl="1" indent="-285750">
              <a:buFont typeface="Arial" panose="020B0604020202020204" pitchFamily="34" charset="0"/>
              <a:buChar char="•"/>
            </a:pPr>
            <a:r>
              <a:rPr lang="en-US" dirty="0"/>
              <a:t>Organizing, advocacy, and movement building to dismantle structural inequities for all marginalized communities</a:t>
            </a:r>
          </a:p>
          <a:p>
            <a:endParaRPr lang="en-US" b="1" dirty="0"/>
          </a:p>
          <a:p>
            <a:pPr marL="285750" indent="-285750">
              <a:buFont typeface="Arial" panose="020B0604020202020204" pitchFamily="34" charset="0"/>
              <a:buChar char="•"/>
            </a:pPr>
            <a:r>
              <a:rPr lang="en-US" sz="2400" b="1" dirty="0"/>
              <a:t>Advance our vision of a just and equitable society where everyone thrives no matter where they were born</a:t>
            </a:r>
            <a:endParaRPr lang="en-US" sz="2400" dirty="0"/>
          </a:p>
          <a:p>
            <a:pPr marL="342900"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376658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526670-53E3-460B-89E0-0555970ECF57}"/>
              </a:ext>
            </a:extLst>
          </p:cNvPr>
          <p:cNvSpPr/>
          <p:nvPr/>
        </p:nvSpPr>
        <p:spPr bwMode="auto">
          <a:xfrm>
            <a:off x="3499244" y="2507038"/>
            <a:ext cx="6281754" cy="166427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pic>
        <p:nvPicPr>
          <p:cNvPr id="98305" name="Picture 1">
            <a:extLst>
              <a:ext uri="{FF2B5EF4-FFF2-40B4-BE49-F238E27FC236}">
                <a16:creationId xmlns:a16="http://schemas.microsoft.com/office/drawing/2014/main" id="{259D9E21-83E4-B341-A21F-E34C189340E0}"/>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Box 1">
            <a:extLst>
              <a:ext uri="{FF2B5EF4-FFF2-40B4-BE49-F238E27FC236}">
                <a16:creationId xmlns:a16="http://schemas.microsoft.com/office/drawing/2014/main" id="{90318752-0086-E842-8546-94CC457FA748}"/>
              </a:ext>
            </a:extLst>
          </p:cNvPr>
          <p:cNvSpPr txBox="1">
            <a:spLocks noChangeArrowheads="1"/>
          </p:cNvSpPr>
          <p:nvPr/>
        </p:nvSpPr>
        <p:spPr bwMode="auto">
          <a:xfrm>
            <a:off x="3658655" y="2556793"/>
            <a:ext cx="51771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err="1">
                <a:solidFill>
                  <a:schemeClr val="bg1"/>
                </a:solidFill>
                <a:cs typeface="Calibri" panose="020F0502020204030204" pitchFamily="34" charset="0"/>
                <a:sym typeface="Arial" panose="020B0604020202020204" pitchFamily="34" charset="0"/>
              </a:rPr>
              <a:t>Bitta</a:t>
            </a:r>
            <a:r>
              <a:rPr lang="en-US" altLang="en-US" sz="2400" b="1" dirty="0">
                <a:solidFill>
                  <a:schemeClr val="bg1"/>
                </a:solidFill>
                <a:cs typeface="Calibri" panose="020F0502020204030204" pitchFamily="34" charset="0"/>
                <a:sym typeface="Arial" panose="020B0604020202020204" pitchFamily="34" charset="0"/>
              </a:rPr>
              <a:t> </a:t>
            </a:r>
            <a:r>
              <a:rPr lang="en-US" altLang="en-US" sz="2400" b="1" dirty="0" err="1">
                <a:solidFill>
                  <a:schemeClr val="bg1"/>
                </a:solidFill>
                <a:cs typeface="Calibri" panose="020F0502020204030204" pitchFamily="34" charset="0"/>
                <a:sym typeface="Arial" panose="020B0604020202020204" pitchFamily="34" charset="0"/>
              </a:rPr>
              <a:t>Mostofi</a:t>
            </a:r>
            <a:endParaRPr lang="en-US" altLang="en-US" sz="2400" b="1" dirty="0">
              <a:solidFill>
                <a:schemeClr val="bg1"/>
              </a:solidFill>
              <a:cs typeface="Calibri" panose="020F0502020204030204" pitchFamily="34" charset="0"/>
              <a:sym typeface="Arial" panose="020B0604020202020204" pitchFamily="34" charset="0"/>
            </a:endParaRPr>
          </a:p>
          <a:p>
            <a:pPr eaLnBrk="1" hangingPunct="1"/>
            <a:r>
              <a:rPr lang="en-US" altLang="en-US" sz="2400" dirty="0">
                <a:solidFill>
                  <a:schemeClr val="bg1"/>
                </a:solidFill>
                <a:cs typeface="Calibri" panose="020F0502020204030204" pitchFamily="34" charset="0"/>
                <a:sym typeface="Arial" panose="020B0604020202020204" pitchFamily="34" charset="0"/>
              </a:rPr>
              <a:t>Commissioner</a:t>
            </a:r>
          </a:p>
          <a:p>
            <a:pPr eaLnBrk="1" hangingPunct="1"/>
            <a:r>
              <a:rPr lang="en-US" altLang="en-US" sz="2400" dirty="0">
                <a:solidFill>
                  <a:schemeClr val="bg1"/>
                </a:solidFill>
                <a:cs typeface="Calibri" panose="020F0502020204030204" pitchFamily="34" charset="0"/>
                <a:sym typeface="Arial" panose="020B0604020202020204" pitchFamily="34" charset="0"/>
              </a:rPr>
              <a:t>NYC Mayor’s Office of Immigrant Affairs</a:t>
            </a:r>
          </a:p>
        </p:txBody>
      </p:sp>
      <p:sp>
        <p:nvSpPr>
          <p:cNvPr id="98310" name="Rectangle 1">
            <a:extLst>
              <a:ext uri="{FF2B5EF4-FFF2-40B4-BE49-F238E27FC236}">
                <a16:creationId xmlns:a16="http://schemas.microsoft.com/office/drawing/2014/main" id="{8DDCEDFE-9D32-BA4B-9E98-BC3442C66782}"/>
              </a:ext>
            </a:extLst>
          </p:cNvPr>
          <p:cNvSpPr>
            <a:spLocks noChangeArrowheads="1"/>
          </p:cNvSpPr>
          <p:nvPr/>
        </p:nvSpPr>
        <p:spPr bwMode="auto">
          <a:xfrm>
            <a:off x="420688" y="414338"/>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New York City Immigrant Relief Fund</a:t>
            </a:r>
          </a:p>
          <a:p>
            <a:pPr eaLnBrk="1" hangingPunct="1"/>
            <a:r>
              <a:rPr lang="is-IS" altLang="en-US" b="1" dirty="0">
                <a:solidFill>
                  <a:srgbClr val="F58025"/>
                </a:solidFill>
                <a:latin typeface="Franklin Gothic Medium" panose="020B0603020102020204" pitchFamily="34" charset="0"/>
                <a:cs typeface="Arial" panose="020B0604020202020204" pitchFamily="34" charset="0"/>
                <a:sym typeface="Arial" panose="020B0604020202020204" pitchFamily="34" charset="0"/>
              </a:rPr>
              <a:t>.........</a:t>
            </a:r>
            <a:r>
              <a:rPr lang="en-US" altLang="en-US" b="1" dirty="0">
                <a:solidFill>
                  <a:srgbClr val="000000"/>
                </a:solidFill>
                <a:latin typeface="Franklin Gothic Medium" panose="020B0603020102020204" pitchFamily="34" charset="0"/>
                <a:cs typeface="Arial" panose="020B0604020202020204" pitchFamily="34" charset="0"/>
                <a:sym typeface="Arial" panose="020B0604020202020204" pitchFamily="34" charset="0"/>
              </a:rPr>
              <a:t> </a:t>
            </a:r>
          </a:p>
        </p:txBody>
      </p:sp>
      <p:pic>
        <p:nvPicPr>
          <p:cNvPr id="2" name="Picture 1">
            <a:extLst>
              <a:ext uri="{FF2B5EF4-FFF2-40B4-BE49-F238E27FC236}">
                <a16:creationId xmlns:a16="http://schemas.microsoft.com/office/drawing/2014/main" id="{AA98C52A-F141-8940-AD0F-F321504BDE0D}"/>
              </a:ext>
            </a:extLst>
          </p:cNvPr>
          <p:cNvPicPr>
            <a:picLocks noChangeAspect="1"/>
          </p:cNvPicPr>
          <p:nvPr/>
        </p:nvPicPr>
        <p:blipFill rotWithShape="1">
          <a:blip r:embed="rId4"/>
          <a:srcRect l="14578" r="17429"/>
          <a:stretch/>
        </p:blipFill>
        <p:spPr>
          <a:xfrm>
            <a:off x="1047964" y="1875467"/>
            <a:ext cx="2610691" cy="2562979"/>
          </a:xfrm>
          <a:prstGeom prst="rect">
            <a:avLst/>
          </a:prstGeom>
        </p:spPr>
      </p:pic>
    </p:spTree>
    <p:extLst>
      <p:ext uri="{BB962C8B-B14F-4D97-AF65-F5344CB8AC3E}">
        <p14:creationId xmlns:p14="http://schemas.microsoft.com/office/powerpoint/2010/main" val="416633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Partnership?</a:t>
            </a:r>
          </a:p>
        </p:txBody>
      </p:sp>
      <p:sp>
        <p:nvSpPr>
          <p:cNvPr id="3" name="Content Placeholder 2"/>
          <p:cNvSpPr>
            <a:spLocks noGrp="1"/>
          </p:cNvSpPr>
          <p:nvPr>
            <p:ph idx="1"/>
          </p:nvPr>
        </p:nvSpPr>
        <p:spPr>
          <a:xfrm>
            <a:off x="1097280" y="1897039"/>
            <a:ext cx="5093345" cy="4326340"/>
          </a:xfrm>
        </p:spPr>
        <p:txBody>
          <a:bodyPr>
            <a:noAutofit/>
          </a:bodyPr>
          <a:lstStyle/>
          <a:p>
            <a:pPr lvl="1">
              <a:spcBef>
                <a:spcPts val="600"/>
              </a:spcBef>
              <a:spcAft>
                <a:spcPts val="600"/>
              </a:spcAft>
              <a:buFont typeface="Arial" panose="020B0604020202020204" pitchFamily="34" charset="0"/>
              <a:buChar char="•"/>
            </a:pPr>
            <a:r>
              <a:rPr lang="en-US" sz="2400" dirty="0"/>
              <a:t>Failure to include immigrant workers and families in Federal relief.</a:t>
            </a:r>
          </a:p>
          <a:p>
            <a:pPr lvl="1">
              <a:spcBef>
                <a:spcPts val="600"/>
              </a:spcBef>
              <a:spcAft>
                <a:spcPts val="600"/>
              </a:spcAft>
              <a:buFont typeface="Arial" panose="020B0604020202020204" pitchFamily="34" charset="0"/>
              <a:buChar char="•"/>
            </a:pPr>
            <a:r>
              <a:rPr lang="en-US" sz="2400" dirty="0"/>
              <a:t>37.3% of New Yorkers are immigrants.</a:t>
            </a:r>
          </a:p>
          <a:p>
            <a:pPr lvl="1">
              <a:spcBef>
                <a:spcPts val="600"/>
              </a:spcBef>
              <a:spcAft>
                <a:spcPts val="600"/>
              </a:spcAft>
              <a:buFont typeface="Arial" panose="020B0604020202020204" pitchFamily="34" charset="0"/>
              <a:buChar char="•"/>
            </a:pPr>
            <a:r>
              <a:rPr lang="en-US" sz="2400" dirty="0"/>
              <a:t>Of those, more than 350,000 are undocumented workers from a variety of backgrounds working in some of the most impacted industries – manufacturing, retail, service, hospitality, domestic care, transportation, construction.</a:t>
            </a:r>
          </a:p>
          <a:p>
            <a:pPr lvl="1">
              <a:spcBef>
                <a:spcPts val="600"/>
              </a:spcBef>
              <a:spcAft>
                <a:spcPts val="600"/>
              </a:spcAft>
              <a:buFont typeface="Arial" panose="020B0604020202020204" pitchFamily="34" charset="0"/>
              <a:buChar char="•"/>
            </a:pPr>
            <a:endParaRPr lang="en-US" sz="2400" dirty="0"/>
          </a:p>
          <a:p>
            <a:pPr lvl="1">
              <a:spcBef>
                <a:spcPts val="600"/>
              </a:spcBef>
              <a:spcAft>
                <a:spcPts val="600"/>
              </a:spcAft>
            </a:pPr>
            <a:endParaRPr lang="en-US" sz="2200" b="1" dirty="0"/>
          </a:p>
        </p:txBody>
      </p:sp>
      <p:graphicFrame>
        <p:nvGraphicFramePr>
          <p:cNvPr id="4" name="Chart 3"/>
          <p:cNvGraphicFramePr>
            <a:graphicFrameLocks/>
          </p:cNvGraphicFramePr>
          <p:nvPr/>
        </p:nvGraphicFramePr>
        <p:xfrm>
          <a:off x="6302536" y="2838735"/>
          <a:ext cx="5471387" cy="3248167"/>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6632812" y="1897039"/>
            <a:ext cx="4810836" cy="382193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marR="0" lvl="1" indent="0" algn="ctr" defTabSz="914400" rtl="0" eaLnBrk="1" fontAlgn="auto" latinLnBrk="0" hangingPunct="1">
              <a:lnSpc>
                <a:spcPct val="90000"/>
              </a:lnSpc>
              <a:spcBef>
                <a:spcPts val="600"/>
              </a:spcBef>
              <a:spcAft>
                <a:spcPts val="600"/>
              </a:spcAft>
              <a:buClr>
                <a:srgbClr val="1CADE4"/>
              </a:buClr>
              <a:buSzTx/>
              <a:buFont typeface="Calibri" pitchFamily="34" charset="0"/>
              <a:buNone/>
              <a:tabLst/>
              <a:defRPr/>
            </a:pPr>
            <a:r>
              <a:rPr kumimoji="0" lang="en-US" sz="2200" b="1"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NYC Undocumented Workforce by Region of Origin</a:t>
            </a:r>
          </a:p>
        </p:txBody>
      </p:sp>
    </p:spTree>
    <p:extLst>
      <p:ext uri="{BB962C8B-B14F-4D97-AF65-F5344CB8AC3E}">
        <p14:creationId xmlns:p14="http://schemas.microsoft.com/office/powerpoint/2010/main" val="265631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Goals</a:t>
            </a:r>
          </a:p>
        </p:txBody>
      </p:sp>
      <p:sp>
        <p:nvSpPr>
          <p:cNvPr id="3" name="Content Placeholder 2"/>
          <p:cNvSpPr>
            <a:spLocks noGrp="1"/>
          </p:cNvSpPr>
          <p:nvPr>
            <p:ph idx="1"/>
          </p:nvPr>
        </p:nvSpPr>
        <p:spPr>
          <a:xfrm>
            <a:off x="906780" y="1998134"/>
            <a:ext cx="10058400" cy="4023360"/>
          </a:xfrm>
        </p:spPr>
        <p:txBody>
          <a:bodyPr>
            <a:normAutofit/>
          </a:bodyPr>
          <a:lstStyle/>
          <a:p>
            <a:pPr marL="578358" lvl="1" indent="-285750">
              <a:spcBef>
                <a:spcPts val="1200"/>
              </a:spcBef>
              <a:spcAft>
                <a:spcPts val="1200"/>
              </a:spcAft>
              <a:buFont typeface="Arial" panose="020B0604020202020204" pitchFamily="34" charset="0"/>
              <a:buChar char="•"/>
            </a:pPr>
            <a:r>
              <a:rPr lang="en-US" sz="2400" dirty="0"/>
              <a:t>Provide one-time emergency relief payments to </a:t>
            </a:r>
            <a:r>
              <a:rPr lang="en-US" sz="2400" u="sng" dirty="0"/>
              <a:t>up to 20,000 low-income </a:t>
            </a:r>
            <a:r>
              <a:rPr lang="en-US" sz="2400" dirty="0"/>
              <a:t>New York immigrant families in need who have been excluded from federal stimulus relief efforts and unemployment insurance benefits.    </a:t>
            </a:r>
          </a:p>
          <a:p>
            <a:pPr marL="578358" lvl="1" indent="-285750">
              <a:spcBef>
                <a:spcPts val="1200"/>
              </a:spcBef>
              <a:spcAft>
                <a:spcPts val="1200"/>
              </a:spcAft>
              <a:buFont typeface="Arial" panose="020B0604020202020204" pitchFamily="34" charset="0"/>
              <a:buChar char="•"/>
            </a:pPr>
            <a:r>
              <a:rPr lang="en-US" sz="2400" dirty="0"/>
              <a:t>Connect community members to services and programs they may be eligible for, including new or expanded programs addressing urgent needs such as food and burial assistance.</a:t>
            </a:r>
          </a:p>
          <a:p>
            <a:pPr marL="578358" lvl="1" indent="-285750">
              <a:spcBef>
                <a:spcPts val="1200"/>
              </a:spcBef>
              <a:spcAft>
                <a:spcPts val="1200"/>
              </a:spcAft>
              <a:buFont typeface="Arial" panose="020B0604020202020204" pitchFamily="34" charset="0"/>
              <a:buChar char="•"/>
            </a:pPr>
            <a:r>
              <a:rPr lang="en-US" sz="2400" dirty="0"/>
              <a:t>Support capacity in the field for the medium - to longer-term recovery.  </a:t>
            </a:r>
          </a:p>
          <a:p>
            <a:pPr marL="578358" lvl="1" indent="-285750">
              <a:spcBef>
                <a:spcPts val="1200"/>
              </a:spcBef>
              <a:spcAft>
                <a:spcPts val="1200"/>
              </a:spcAft>
              <a:buFont typeface="Arial" panose="020B0604020202020204" pitchFamily="34" charset="0"/>
              <a:buChar char="•"/>
            </a:pPr>
            <a:r>
              <a:rPr lang="en-US" sz="2400" dirty="0"/>
              <a:t>Evaluation and advocacy </a:t>
            </a:r>
          </a:p>
        </p:txBody>
      </p:sp>
    </p:spTree>
    <p:extLst>
      <p:ext uri="{BB962C8B-B14F-4D97-AF65-F5344CB8AC3E}">
        <p14:creationId xmlns:p14="http://schemas.microsoft.com/office/powerpoint/2010/main" val="275710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Structure</a:t>
            </a:r>
          </a:p>
        </p:txBody>
      </p:sp>
      <p:sp>
        <p:nvSpPr>
          <p:cNvPr id="5" name="Content Placeholder 4"/>
          <p:cNvSpPr>
            <a:spLocks noGrp="1"/>
          </p:cNvSpPr>
          <p:nvPr>
            <p:ph idx="1"/>
          </p:nvPr>
        </p:nvSpPr>
        <p:spPr>
          <a:xfrm>
            <a:off x="1097280" y="1845733"/>
            <a:ext cx="10058400" cy="4315369"/>
          </a:xfrm>
        </p:spPr>
        <p:txBody>
          <a:bodyPr>
            <a:noAutofit/>
          </a:bodyPr>
          <a:lstStyle/>
          <a:p>
            <a:pPr marL="457200" indent="-457200">
              <a:buFont typeface="+mj-lt"/>
              <a:buAutoNum type="arabicPeriod"/>
            </a:pPr>
            <a:r>
              <a:rPr lang="en-US" dirty="0"/>
              <a:t> Funding</a:t>
            </a:r>
          </a:p>
          <a:p>
            <a:pPr marL="749808" lvl="1" indent="-457200">
              <a:buFont typeface="Arial" panose="020B0604020202020204" pitchFamily="34" charset="0"/>
              <a:buChar char="•"/>
            </a:pPr>
            <a:r>
              <a:rPr lang="en-US" dirty="0"/>
              <a:t>Provided by the Open Society Foundation.</a:t>
            </a:r>
          </a:p>
          <a:p>
            <a:pPr marL="457200" indent="-457200">
              <a:buFont typeface="+mj-lt"/>
              <a:buAutoNum type="arabicPeriod"/>
            </a:pPr>
            <a:r>
              <a:rPr lang="en-US" dirty="0"/>
              <a:t>Contracting and Program Management </a:t>
            </a:r>
          </a:p>
          <a:p>
            <a:pPr marL="749808" lvl="1" indent="-457200">
              <a:buFont typeface="Arial" panose="020B0604020202020204" pitchFamily="34" charset="0"/>
              <a:buChar char="•"/>
            </a:pPr>
            <a:r>
              <a:rPr lang="en-US" dirty="0"/>
              <a:t>The Mayor’s Fund is managing contracts and payments to program providers.  </a:t>
            </a:r>
          </a:p>
          <a:p>
            <a:pPr marL="749808" lvl="1" indent="-457200">
              <a:buFont typeface="Arial" panose="020B0604020202020204" pitchFamily="34" charset="0"/>
              <a:buChar char="•"/>
            </a:pPr>
            <a:r>
              <a:rPr lang="en-US" dirty="0"/>
              <a:t>MOIA advised on partners and program design and is supporting the Mayor’s Fund by managing communications, reporting, and troubleshooting with providers.</a:t>
            </a:r>
          </a:p>
          <a:p>
            <a:pPr marL="457200" indent="-457200">
              <a:buFont typeface="+mj-lt"/>
              <a:buAutoNum type="arabicPeriod"/>
            </a:pPr>
            <a:r>
              <a:rPr lang="en-US" dirty="0"/>
              <a:t>Program Model and Fund Disbursement</a:t>
            </a:r>
          </a:p>
          <a:p>
            <a:pPr marL="749808" lvl="1" indent="-457200">
              <a:buFont typeface="Arial" panose="020B0604020202020204" pitchFamily="34" charset="0"/>
              <a:buChar char="•"/>
            </a:pPr>
            <a:r>
              <a:rPr lang="en-US" dirty="0"/>
              <a:t>Working with a network of over 30 CBOs and an additional 20 referral partners. </a:t>
            </a:r>
          </a:p>
          <a:p>
            <a:pPr marL="749808" lvl="1" indent="-457200">
              <a:buFont typeface="Arial" panose="020B0604020202020204" pitchFamily="34" charset="0"/>
              <a:buChar char="•"/>
            </a:pPr>
            <a:r>
              <a:rPr lang="en-US" dirty="0"/>
              <a:t>Provider CBOs are doing all outreach and eligibility screenings, with focus on outreach to existing clients or members, as well as referrals from trusted partners. </a:t>
            </a:r>
          </a:p>
          <a:p>
            <a:pPr marL="749808" lvl="1" indent="-457200">
              <a:buFont typeface="Arial" panose="020B0604020202020204" pitchFamily="34" charset="0"/>
              <a:buChar char="•"/>
            </a:pPr>
            <a:r>
              <a:rPr lang="en-US" dirty="0"/>
              <a:t>Provider CBOs also managing disbursement of relief funds, using anonymous, pre-paid debit cards.</a:t>
            </a:r>
          </a:p>
          <a:p>
            <a:pPr marL="749808" lvl="1" indent="-457200">
              <a:buFont typeface="Arial" panose="020B0604020202020204" pitchFamily="34" charset="0"/>
              <a:buChar char="•"/>
            </a:pPr>
            <a:r>
              <a:rPr lang="en-US" dirty="0"/>
              <a:t>Provider CBOs are submitting anonymous data to the City via and IRM for program management and evaluation.</a:t>
            </a:r>
          </a:p>
        </p:txBody>
      </p:sp>
    </p:spTree>
    <p:extLst>
      <p:ext uri="{BB962C8B-B14F-4D97-AF65-F5344CB8AC3E}">
        <p14:creationId xmlns:p14="http://schemas.microsoft.com/office/powerpoint/2010/main" val="26021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Eligibility</a:t>
            </a:r>
          </a:p>
        </p:txBody>
      </p:sp>
      <p:graphicFrame>
        <p:nvGraphicFramePr>
          <p:cNvPr id="19" name="Table 18"/>
          <p:cNvGraphicFramePr>
            <a:graphicFrameLocks noGrp="1"/>
          </p:cNvGraphicFramePr>
          <p:nvPr/>
        </p:nvGraphicFramePr>
        <p:xfrm>
          <a:off x="1889297" y="2673929"/>
          <a:ext cx="8474366" cy="3278562"/>
        </p:xfrm>
        <a:graphic>
          <a:graphicData uri="http://schemas.openxmlformats.org/drawingml/2006/table">
            <a:tbl>
              <a:tblPr firstRow="1" bandRow="1">
                <a:tableStyleId>{2D5ABB26-0587-4C30-8999-92F81FD0307C}</a:tableStyleId>
              </a:tblPr>
              <a:tblGrid>
                <a:gridCol w="1010790">
                  <a:extLst>
                    <a:ext uri="{9D8B030D-6E8A-4147-A177-3AD203B41FA5}">
                      <a16:colId xmlns:a16="http://schemas.microsoft.com/office/drawing/2014/main" val="2426513878"/>
                    </a:ext>
                  </a:extLst>
                </a:gridCol>
                <a:gridCol w="5906221">
                  <a:extLst>
                    <a:ext uri="{9D8B030D-6E8A-4147-A177-3AD203B41FA5}">
                      <a16:colId xmlns:a16="http://schemas.microsoft.com/office/drawing/2014/main" val="3172675208"/>
                    </a:ext>
                  </a:extLst>
                </a:gridCol>
                <a:gridCol w="1557355">
                  <a:extLst>
                    <a:ext uri="{9D8B030D-6E8A-4147-A177-3AD203B41FA5}">
                      <a16:colId xmlns:a16="http://schemas.microsoft.com/office/drawing/2014/main" val="2319334146"/>
                    </a:ext>
                  </a:extLst>
                </a:gridCol>
              </a:tblGrid>
              <a:tr h="574963">
                <a:tc>
                  <a:txBody>
                    <a:bodyPr/>
                    <a:lstStyle/>
                    <a:p>
                      <a:pPr algn="ctr"/>
                      <a:r>
                        <a:rPr lang="en-US" sz="3200" b="1" dirty="0">
                          <a:solidFill>
                            <a:schemeClr val="accent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400" dirty="0"/>
                        <a:t>The</a:t>
                      </a:r>
                      <a:r>
                        <a:rPr lang="en-US" sz="2400" baseline="0" dirty="0"/>
                        <a:t> applicant is a NYC resident who is experiencing financial distress due to the pandemic.</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1" dirty="0">
                          <a:solidFill>
                            <a:schemeClr val="accent5"/>
                          </a:solidFill>
                          <a:latin typeface="Forte" panose="03060902040502070203" pitchFamily="66" charset="0"/>
                          <a:sym typeface="Wingdings" panose="05000000000000000000" pitchFamily="2" charset="2"/>
                        </a:rPr>
                        <a:t></a:t>
                      </a:r>
                      <a:endParaRPr lang="en-US" sz="4400" b="1" dirty="0">
                        <a:solidFill>
                          <a:schemeClr val="accent5"/>
                        </a:solidFill>
                        <a:latin typeface="Forte" panose="03060902040502070203"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186330"/>
                  </a:ext>
                </a:extLst>
              </a:tr>
              <a:tr h="574963">
                <a:tc>
                  <a:txBody>
                    <a:bodyPr/>
                    <a:lstStyle/>
                    <a:p>
                      <a:pPr algn="ctr"/>
                      <a:r>
                        <a:rPr lang="en-US" sz="3200" b="1" dirty="0">
                          <a:solidFill>
                            <a:schemeClr val="accent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400" dirty="0"/>
                        <a:t>The applicant</a:t>
                      </a:r>
                      <a:r>
                        <a:rPr lang="en-US" sz="2400" baseline="0" dirty="0"/>
                        <a:t> is</a:t>
                      </a:r>
                      <a:r>
                        <a:rPr lang="en-US" sz="2400" dirty="0"/>
                        <a:t> ineligible for the Federal CARES Act stimulus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5"/>
                          </a:solidFill>
                          <a:latin typeface="Forte" panose="03060902040502070203" pitchFamily="66" charset="0"/>
                          <a:sym typeface="Wingdings" panose="05000000000000000000" pitchFamily="2" charset="2"/>
                        </a:rPr>
                        <a:t></a:t>
                      </a:r>
                      <a:endParaRPr lang="en-US" sz="4400" b="1" dirty="0">
                        <a:solidFill>
                          <a:schemeClr val="accent5"/>
                        </a:solidFill>
                        <a:latin typeface="Forte" panose="03060902040502070203"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360888"/>
                  </a:ext>
                </a:extLst>
              </a:tr>
              <a:tr h="1266882">
                <a:tc>
                  <a:txBody>
                    <a:bodyPr/>
                    <a:lstStyle/>
                    <a:p>
                      <a:pPr algn="ctr"/>
                      <a:r>
                        <a:rPr lang="en-US" sz="3200" b="1" dirty="0">
                          <a:solidFill>
                            <a:schemeClr val="accent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400" dirty="0"/>
                        <a:t>The applicant is ineligible for unemployment 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5"/>
                          </a:solidFill>
                          <a:latin typeface="Forte" panose="03060902040502070203" pitchFamily="66" charset="0"/>
                          <a:sym typeface="Wingdings" panose="05000000000000000000" pitchFamily="2" charset="2"/>
                        </a:rPr>
                        <a:t></a:t>
                      </a:r>
                      <a:endParaRPr lang="en-US" sz="4400" b="1" dirty="0">
                        <a:solidFill>
                          <a:schemeClr val="accent5"/>
                        </a:solidFill>
                        <a:latin typeface="Forte" panose="03060902040502070203"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7645938"/>
                  </a:ext>
                </a:extLst>
              </a:tr>
            </a:tbl>
          </a:graphicData>
        </a:graphic>
      </p:graphicFrame>
      <p:sp>
        <p:nvSpPr>
          <p:cNvPr id="3" name="TextBox 2"/>
          <p:cNvSpPr txBox="1"/>
          <p:nvPr/>
        </p:nvSpPr>
        <p:spPr>
          <a:xfrm>
            <a:off x="1097280" y="2060756"/>
            <a:ext cx="92686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makes a community member eligible?</a:t>
            </a:r>
          </a:p>
        </p:txBody>
      </p:sp>
    </p:spTree>
    <p:extLst>
      <p:ext uri="{BB962C8B-B14F-4D97-AF65-F5344CB8AC3E}">
        <p14:creationId xmlns:p14="http://schemas.microsoft.com/office/powerpoint/2010/main" val="149050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8A980C-26D2-4C7A-8F5C-0547EC60C9BE}"/>
              </a:ext>
            </a:extLst>
          </p:cNvPr>
          <p:cNvSpPr/>
          <p:nvPr/>
        </p:nvSpPr>
        <p:spPr bwMode="auto">
          <a:xfrm>
            <a:off x="4082989" y="3585165"/>
            <a:ext cx="5213411" cy="1277257"/>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46082" name="TextBox 9">
            <a:extLst>
              <a:ext uri="{FF2B5EF4-FFF2-40B4-BE49-F238E27FC236}">
                <a16:creationId xmlns:a16="http://schemas.microsoft.com/office/drawing/2014/main" id="{DD86FEC4-37EC-764A-82C6-8A6E599631C7}"/>
              </a:ext>
            </a:extLst>
          </p:cNvPr>
          <p:cNvSpPr txBox="1">
            <a:spLocks noChangeArrowheads="1"/>
          </p:cNvSpPr>
          <p:nvPr/>
        </p:nvSpPr>
        <p:spPr bwMode="auto">
          <a:xfrm>
            <a:off x="434975" y="581025"/>
            <a:ext cx="8861425" cy="954088"/>
          </a:xfrm>
          <a:prstGeom prst="rect">
            <a:avLst/>
          </a:prstGeom>
          <a:noFill/>
          <a:ln>
            <a:noFill/>
          </a:ln>
        </p:spPr>
        <p:txBody>
          <a:bodyPr lIns="91436" tIns="45718" rIns="91436" bIns="45718">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200" b="1" dirty="0">
                <a:solidFill>
                  <a:srgbClr val="305C7F"/>
                </a:solidFill>
                <a:latin typeface="Franklin Gothic Medium" pitchFamily="34" charset="0"/>
                <a:cs typeface="Arial" pitchFamily="34" charset="0"/>
                <a:sym typeface="Arial" pitchFamily="34" charset="0"/>
              </a:rPr>
              <a:t>Welcome</a:t>
            </a:r>
          </a:p>
          <a:p>
            <a:pPr eaLnBrk="1" hangingPunct="1">
              <a:buFont typeface="Arial" pitchFamily="34" charset="0"/>
              <a:buNone/>
              <a:defRPr/>
            </a:pPr>
            <a:r>
              <a:rPr lang="is-IS" altLang="en-US" sz="2400" b="1" dirty="0">
                <a:solidFill>
                  <a:srgbClr val="F58025"/>
                </a:solidFill>
                <a:latin typeface="Franklin Gothic Medium" pitchFamily="34" charset="0"/>
              </a:rPr>
              <a:t>.........</a:t>
            </a:r>
            <a:endParaRPr lang="en-US" altLang="en-US" sz="3600" dirty="0">
              <a:solidFill>
                <a:schemeClr val="bg1">
                  <a:lumMod val="50000"/>
                </a:schemeClr>
              </a:solidFill>
            </a:endParaRPr>
          </a:p>
        </p:txBody>
      </p:sp>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9">
            <a:extLst>
              <a:ext uri="{FF2B5EF4-FFF2-40B4-BE49-F238E27FC236}">
                <a16:creationId xmlns:a16="http://schemas.microsoft.com/office/drawing/2014/main" id="{7B51C836-56AF-AC46-BFFE-388461757B46}"/>
              </a:ext>
            </a:extLst>
          </p:cNvPr>
          <p:cNvSpPr txBox="1">
            <a:spLocks noChangeArrowheads="1"/>
          </p:cNvSpPr>
          <p:nvPr/>
        </p:nvSpPr>
        <p:spPr bwMode="auto">
          <a:xfrm>
            <a:off x="5359558" y="3692664"/>
            <a:ext cx="4071937"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2000" b="1" dirty="0">
                <a:solidFill>
                  <a:schemeClr val="bg1"/>
                </a:solidFill>
                <a:latin typeface="Franklin Gothic Medium" panose="020B0603020102020204" pitchFamily="34" charset="0"/>
                <a:sym typeface="Arial" panose="020B0604020202020204" pitchFamily="34" charset="0"/>
              </a:rPr>
              <a:t>Patrick Gaspard</a:t>
            </a:r>
          </a:p>
          <a:p>
            <a:pPr algn="ctr" eaLnBrk="1" hangingPunct="1">
              <a:lnSpc>
                <a:spcPct val="100000"/>
              </a:lnSpc>
              <a:spcBef>
                <a:spcPct val="0"/>
              </a:spcBef>
              <a:buFontTx/>
              <a:buNone/>
            </a:pPr>
            <a:r>
              <a:rPr lang="en-US" altLang="en-US" sz="2000" dirty="0">
                <a:solidFill>
                  <a:schemeClr val="bg1"/>
                </a:solidFill>
                <a:latin typeface="Franklin Gothic Medium" panose="020B0603020102020204" pitchFamily="34" charset="0"/>
                <a:sym typeface="Arial" panose="020B0604020202020204" pitchFamily="34" charset="0"/>
              </a:rPr>
              <a:t>President</a:t>
            </a:r>
          </a:p>
          <a:p>
            <a:pPr algn="ctr" eaLnBrk="1" hangingPunct="1">
              <a:lnSpc>
                <a:spcPct val="100000"/>
              </a:lnSpc>
              <a:spcBef>
                <a:spcPct val="0"/>
              </a:spcBef>
              <a:buFontTx/>
              <a:buNone/>
            </a:pPr>
            <a:r>
              <a:rPr lang="en-US" altLang="en-US" sz="2000" dirty="0">
                <a:solidFill>
                  <a:schemeClr val="bg1"/>
                </a:solidFill>
                <a:latin typeface="Franklin Gothic Medium" panose="020B0603020102020204" pitchFamily="34" charset="0"/>
                <a:sym typeface="Arial" panose="020B0604020202020204" pitchFamily="34" charset="0"/>
              </a:rPr>
              <a:t>Open Society Foundations</a:t>
            </a:r>
          </a:p>
        </p:txBody>
      </p:sp>
      <p:pic>
        <p:nvPicPr>
          <p:cNvPr id="13" name="Picture 12">
            <a:extLst>
              <a:ext uri="{FF2B5EF4-FFF2-40B4-BE49-F238E27FC236}">
                <a16:creationId xmlns:a16="http://schemas.microsoft.com/office/drawing/2014/main" id="{2E2C1854-3CD8-CD4A-A5C4-22F3B4079DC1}"/>
              </a:ext>
            </a:extLst>
          </p:cNvPr>
          <p:cNvPicPr>
            <a:picLocks noChangeAspect="1"/>
          </p:cNvPicPr>
          <p:nvPr/>
        </p:nvPicPr>
        <p:blipFill>
          <a:blip r:embed="rId4"/>
          <a:stretch>
            <a:fillRect/>
          </a:stretch>
        </p:blipFill>
        <p:spPr>
          <a:xfrm>
            <a:off x="9194800" y="246187"/>
            <a:ext cx="1870467" cy="1277257"/>
          </a:xfrm>
          <a:prstGeom prst="rect">
            <a:avLst/>
          </a:prstGeom>
        </p:spPr>
      </p:pic>
      <p:pic>
        <p:nvPicPr>
          <p:cNvPr id="10" name="Picture 4" descr="Patrick Gaspard - Open Society Foundations">
            <a:extLst>
              <a:ext uri="{FF2B5EF4-FFF2-40B4-BE49-F238E27FC236}">
                <a16:creationId xmlns:a16="http://schemas.microsoft.com/office/drawing/2014/main" id="{9C0CCA94-B104-45B7-8C21-0895D9C798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08" r="16071"/>
          <a:stretch/>
        </p:blipFill>
        <p:spPr bwMode="auto">
          <a:xfrm>
            <a:off x="1481665" y="1869951"/>
            <a:ext cx="3745068" cy="327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2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Funding Categories</a:t>
            </a:r>
          </a:p>
        </p:txBody>
      </p:sp>
      <p:graphicFrame>
        <p:nvGraphicFramePr>
          <p:cNvPr id="4" name="Content Placeholder 3"/>
          <p:cNvGraphicFramePr>
            <a:graphicFrameLocks noGrp="1"/>
          </p:cNvGraphicFramePr>
          <p:nvPr>
            <p:ph idx="1"/>
          </p:nvPr>
        </p:nvGraphicFramePr>
        <p:xfrm>
          <a:off x="1097280" y="2297151"/>
          <a:ext cx="10058400" cy="3389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93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Administrative Challenges </a:t>
            </a:r>
          </a:p>
          <a:p>
            <a:pPr marL="749808" lvl="1" indent="-457200">
              <a:buFont typeface="Arial" panose="020B0604020202020204" pitchFamily="34" charset="0"/>
              <a:buChar char="•"/>
            </a:pPr>
            <a:r>
              <a:rPr lang="en-US" dirty="0"/>
              <a:t>Creating a stimulus relief program from scratch, need to move fast.</a:t>
            </a:r>
          </a:p>
          <a:p>
            <a:pPr marL="749808" lvl="1" indent="-457200">
              <a:buFont typeface="Arial" panose="020B0604020202020204" pitchFamily="34" charset="0"/>
              <a:buChar char="•"/>
            </a:pPr>
            <a:r>
              <a:rPr lang="en-US" dirty="0"/>
              <a:t>The scale of the need is greater than what we can currently provide.</a:t>
            </a:r>
          </a:p>
          <a:p>
            <a:pPr marL="749808" lvl="1" indent="-457200">
              <a:buFont typeface="Arial" panose="020B0604020202020204" pitchFamily="34" charset="0"/>
              <a:buChar char="•"/>
            </a:pPr>
            <a:r>
              <a:rPr lang="en-US" dirty="0"/>
              <a:t>Ensuring the privacy of the target population is key and presents many operational challenges.</a:t>
            </a:r>
          </a:p>
          <a:p>
            <a:pPr marL="749808" lvl="1" indent="-457200">
              <a:buFont typeface="Arial" panose="020B0604020202020204" pitchFamily="34" charset="0"/>
              <a:buChar char="•"/>
            </a:pPr>
            <a:endParaRPr lang="en-US" dirty="0"/>
          </a:p>
          <a:p>
            <a:pPr marL="457200" indent="-457200">
              <a:buFont typeface="+mj-lt"/>
              <a:buAutoNum type="arabicPeriod"/>
            </a:pPr>
            <a:r>
              <a:rPr lang="en-US" dirty="0"/>
              <a:t>Competing Priorities </a:t>
            </a:r>
          </a:p>
          <a:p>
            <a:pPr marL="635508" lvl="1" indent="-342900">
              <a:buFont typeface="Arial" panose="020B0604020202020204" pitchFamily="34" charset="0"/>
              <a:buChar char="•"/>
            </a:pPr>
            <a:r>
              <a:rPr lang="en-US" dirty="0"/>
              <a:t>Not to lose people for immediate and longer term recovery efforts. </a:t>
            </a:r>
          </a:p>
          <a:p>
            <a:pPr marL="635508" lvl="1" indent="-342900">
              <a:buFont typeface="Arial" panose="020B0604020202020204" pitchFamily="34" charset="0"/>
              <a:buChar char="•"/>
            </a:pPr>
            <a:r>
              <a:rPr lang="en-US" dirty="0"/>
              <a:t>Advocacy and evaluation goal vs capacity of organizations. </a:t>
            </a:r>
          </a:p>
          <a:p>
            <a:pPr marL="635508" lvl="1" indent="-342900">
              <a:buFont typeface="Arial" panose="020B0604020202020204" pitchFamily="34" charset="0"/>
              <a:buChar char="•"/>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75051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endParaRPr lang="en-US" dirty="0"/>
          </a:p>
          <a:p>
            <a:pPr marL="0" indent="0" algn="ctr">
              <a:buNone/>
            </a:pPr>
            <a:r>
              <a:rPr lang="en-US" sz="3200" dirty="0">
                <a:hlinkClick r:id="rId2"/>
              </a:rPr>
              <a:t>bmostofi@cityhall.nyc.gov</a:t>
            </a:r>
            <a:r>
              <a:rPr lang="en-US" sz="3200" dirty="0"/>
              <a:t> </a:t>
            </a:r>
          </a:p>
          <a:p>
            <a:pPr marL="0" indent="0" algn="ctr">
              <a:buNone/>
            </a:pPr>
            <a:r>
              <a:rPr lang="en-US" sz="3200" dirty="0">
                <a:hlinkClick r:id="rId3"/>
              </a:rPr>
              <a:t>www.nyc.gov/immigrants</a:t>
            </a:r>
            <a:r>
              <a:rPr lang="en-US" sz="3200" dirty="0"/>
              <a:t> </a:t>
            </a:r>
          </a:p>
        </p:txBody>
      </p:sp>
    </p:spTree>
    <p:extLst>
      <p:ext uri="{BB962C8B-B14F-4D97-AF65-F5344CB8AC3E}">
        <p14:creationId xmlns:p14="http://schemas.microsoft.com/office/powerpoint/2010/main" val="402918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A06F262-9E0E-44EE-9E88-898CA19AC27B}"/>
              </a:ext>
            </a:extLst>
          </p:cNvPr>
          <p:cNvSpPr/>
          <p:nvPr/>
        </p:nvSpPr>
        <p:spPr bwMode="auto">
          <a:xfrm>
            <a:off x="3769177" y="2119464"/>
            <a:ext cx="5025502" cy="1404572"/>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pic>
        <p:nvPicPr>
          <p:cNvPr id="98305" name="Picture 1">
            <a:extLst>
              <a:ext uri="{FF2B5EF4-FFF2-40B4-BE49-F238E27FC236}">
                <a16:creationId xmlns:a16="http://schemas.microsoft.com/office/drawing/2014/main" id="{259D9E21-83E4-B341-A21F-E34C189340E0}"/>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9">
            <a:extLst>
              <a:ext uri="{FF2B5EF4-FFF2-40B4-BE49-F238E27FC236}">
                <a16:creationId xmlns:a16="http://schemas.microsoft.com/office/drawing/2014/main" id="{69CD8E37-9528-7B4F-ADD4-C4A0B3738BCC}"/>
              </a:ext>
            </a:extLst>
          </p:cNvPr>
          <p:cNvSpPr>
            <a:spLocks noChangeArrowheads="1"/>
          </p:cNvSpPr>
          <p:nvPr/>
        </p:nvSpPr>
        <p:spPr bwMode="auto">
          <a:xfrm>
            <a:off x="4768230" y="2169219"/>
            <a:ext cx="4703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chemeClr val="bg1"/>
                </a:solidFill>
                <a:cs typeface="Arial" panose="020B0604020202020204" pitchFamily="34" charset="0"/>
                <a:sym typeface="Arial" panose="020B0604020202020204" pitchFamily="34" charset="0"/>
              </a:rPr>
              <a:t>Rodney Ellis</a:t>
            </a:r>
          </a:p>
          <a:p>
            <a:r>
              <a:rPr lang="en-US" altLang="en-US" sz="2400" dirty="0">
                <a:solidFill>
                  <a:schemeClr val="bg1"/>
                </a:solidFill>
                <a:cs typeface="Arial" panose="020B0604020202020204" pitchFamily="34" charset="0"/>
                <a:sym typeface="Arial" panose="020B0604020202020204" pitchFamily="34" charset="0"/>
              </a:rPr>
              <a:t>Commissioner</a:t>
            </a:r>
          </a:p>
          <a:p>
            <a:pPr eaLnBrk="1" hangingPunct="1"/>
            <a:r>
              <a:rPr lang="en-US" altLang="en-US" sz="2400" dirty="0">
                <a:solidFill>
                  <a:schemeClr val="bg1"/>
                </a:solidFill>
                <a:cs typeface="Arial" panose="020B0604020202020204" pitchFamily="34" charset="0"/>
                <a:sym typeface="Arial" panose="020B0604020202020204" pitchFamily="34" charset="0"/>
              </a:rPr>
              <a:t>Harris County, Texas</a:t>
            </a:r>
          </a:p>
        </p:txBody>
      </p:sp>
      <p:sp>
        <p:nvSpPr>
          <p:cNvPr id="98310" name="Rectangle 1">
            <a:extLst>
              <a:ext uri="{FF2B5EF4-FFF2-40B4-BE49-F238E27FC236}">
                <a16:creationId xmlns:a16="http://schemas.microsoft.com/office/drawing/2014/main" id="{8DDCEDFE-9D32-BA4B-9E98-BC3442C66782}"/>
              </a:ext>
            </a:extLst>
          </p:cNvPr>
          <p:cNvSpPr>
            <a:spLocks noChangeArrowheads="1"/>
          </p:cNvSpPr>
          <p:nvPr/>
        </p:nvSpPr>
        <p:spPr bwMode="auto">
          <a:xfrm>
            <a:off x="420688" y="414338"/>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Harris County Covid-19 Relief Fund</a:t>
            </a:r>
          </a:p>
          <a:p>
            <a:pPr eaLnBrk="1" hangingPunct="1"/>
            <a:r>
              <a:rPr lang="is-IS" altLang="en-US" b="1" dirty="0">
                <a:solidFill>
                  <a:srgbClr val="F58025"/>
                </a:solidFill>
                <a:latin typeface="Franklin Gothic Medium" panose="020B0603020102020204" pitchFamily="34" charset="0"/>
                <a:cs typeface="Arial" panose="020B0604020202020204" pitchFamily="34" charset="0"/>
                <a:sym typeface="Arial" panose="020B0604020202020204" pitchFamily="34" charset="0"/>
              </a:rPr>
              <a:t>.........</a:t>
            </a:r>
            <a:r>
              <a:rPr lang="en-US" altLang="en-US" b="1" dirty="0">
                <a:solidFill>
                  <a:srgbClr val="000000"/>
                </a:solidFill>
                <a:latin typeface="Franklin Gothic Medium" panose="020B0603020102020204" pitchFamily="34" charset="0"/>
                <a:cs typeface="Arial" panose="020B0604020202020204" pitchFamily="34" charset="0"/>
                <a:sym typeface="Arial" panose="020B0604020202020204" pitchFamily="34" charset="0"/>
              </a:rPr>
              <a:t> </a:t>
            </a:r>
          </a:p>
        </p:txBody>
      </p:sp>
      <p:pic>
        <p:nvPicPr>
          <p:cNvPr id="2050" name="Picture 2" descr="Commissioner Rodney Ellis">
            <a:extLst>
              <a:ext uri="{FF2B5EF4-FFF2-40B4-BE49-F238E27FC236}">
                <a16:creationId xmlns:a16="http://schemas.microsoft.com/office/drawing/2014/main" id="{DCDC4691-0F0D-45DE-ADF9-629EE316C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271" y="1316706"/>
            <a:ext cx="3350935" cy="299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8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132" y="2577007"/>
            <a:ext cx="4909603" cy="1036320"/>
          </a:xfrm>
        </p:spPr>
        <p:txBody>
          <a:bodyPr/>
          <a:lstStyle/>
          <a:p>
            <a:pPr algn="l"/>
            <a:r>
              <a:rPr lang="en-US" sz="4800" dirty="0">
                <a:solidFill>
                  <a:srgbClr val="003663"/>
                </a:solidFill>
              </a:rPr>
              <a:t>COVID-19</a:t>
            </a:r>
            <a:br>
              <a:rPr lang="en-US" sz="4800" dirty="0">
                <a:solidFill>
                  <a:srgbClr val="003663"/>
                </a:solidFill>
              </a:rPr>
            </a:br>
            <a:r>
              <a:rPr lang="en-US" sz="4800" dirty="0">
                <a:solidFill>
                  <a:srgbClr val="003663"/>
                </a:solidFill>
              </a:rPr>
              <a:t>RELIEF FUND</a:t>
            </a:r>
          </a:p>
        </p:txBody>
      </p:sp>
      <p:sp>
        <p:nvSpPr>
          <p:cNvPr id="3" name="Subtitle 2"/>
          <p:cNvSpPr>
            <a:spLocks noGrp="1"/>
          </p:cNvSpPr>
          <p:nvPr>
            <p:ph type="subTitle" idx="1"/>
          </p:nvPr>
        </p:nvSpPr>
        <p:spPr>
          <a:xfrm>
            <a:off x="1775131" y="3919675"/>
            <a:ext cx="6435634" cy="567190"/>
          </a:xfrm>
        </p:spPr>
        <p:txBody>
          <a:bodyPr/>
          <a:lstStyle/>
          <a:p>
            <a:pPr algn="l"/>
            <a:r>
              <a:rPr lang="en-US" sz="2800" dirty="0">
                <a:solidFill>
                  <a:srgbClr val="003663"/>
                </a:solidFill>
              </a:rPr>
              <a:t>HELPING FAMILIES RECOVER</a:t>
            </a:r>
          </a:p>
        </p:txBody>
      </p:sp>
      <p:sp>
        <p:nvSpPr>
          <p:cNvPr id="6" name="TextBox 5"/>
          <p:cNvSpPr txBox="1"/>
          <p:nvPr/>
        </p:nvSpPr>
        <p:spPr>
          <a:xfrm>
            <a:off x="1820207" y="4793214"/>
            <a:ext cx="6178730" cy="461665"/>
          </a:xfrm>
          <a:prstGeom prst="rect">
            <a:avLst/>
          </a:prstGeom>
          <a:noFill/>
        </p:spPr>
        <p:txBody>
          <a:bodyPr wrap="square" rtlCol="0">
            <a:spAutoFit/>
          </a:bodyPr>
          <a:lstStyle/>
          <a:p>
            <a:pPr defTabSz="457200"/>
            <a:r>
              <a:rPr lang="en-US" sz="2400" b="1" dirty="0">
                <a:solidFill>
                  <a:prstClr val="black"/>
                </a:solidFill>
                <a:latin typeface="Franklin Gothic Book" panose="020B0503020102020204" pitchFamily="34" charset="0"/>
              </a:rPr>
              <a:t>PRESENTER: COMMISSIONER RODNEY ELLIS</a:t>
            </a:r>
          </a:p>
        </p:txBody>
      </p:sp>
      <p:sp>
        <p:nvSpPr>
          <p:cNvPr id="8" name="Title 1"/>
          <p:cNvSpPr txBox="1">
            <a:spLocks/>
          </p:cNvSpPr>
          <p:nvPr/>
        </p:nvSpPr>
        <p:spPr>
          <a:xfrm>
            <a:off x="1775132" y="1099283"/>
            <a:ext cx="4909603" cy="1036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kern="1200">
                <a:solidFill>
                  <a:schemeClr val="tx1"/>
                </a:solidFill>
                <a:latin typeface="Franklin Gothic Demi" panose="020B0703020102020204" pitchFamily="34" charset="0"/>
                <a:ea typeface="+mj-ea"/>
                <a:cs typeface="+mj-cs"/>
              </a:defRPr>
            </a:lvl1pPr>
          </a:lstStyle>
          <a:p>
            <a:pPr algn="l"/>
            <a:r>
              <a:rPr lang="en-US" sz="4800" dirty="0">
                <a:solidFill>
                  <a:srgbClr val="003663"/>
                </a:solidFill>
              </a:rPr>
              <a:t>HARRIS COUNTY</a:t>
            </a:r>
          </a:p>
        </p:txBody>
      </p:sp>
    </p:spTree>
    <p:extLst>
      <p:ext uri="{BB962C8B-B14F-4D97-AF65-F5344CB8AC3E}">
        <p14:creationId xmlns:p14="http://schemas.microsoft.com/office/powerpoint/2010/main" val="26247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15"/>
          </p:nvPr>
        </p:nvSpPr>
        <p:spPr>
          <a:xfrm>
            <a:off x="3980103" y="5733612"/>
            <a:ext cx="6517272" cy="316778"/>
          </a:xfrm>
        </p:spPr>
        <p:txBody>
          <a:bodyPr>
            <a:noAutofit/>
          </a:bodyPr>
          <a:lstStyle/>
          <a:p>
            <a:r>
              <a:rPr lang="en-US" dirty="0">
                <a:latin typeface="Franklin Gothic Book" panose="020B0503020102020204" pitchFamily="34" charset="0"/>
              </a:rPr>
              <a:t>Data from Kinder Institute for Urban Research at Rice University - AS OF APRIL 2020</a:t>
            </a:r>
          </a:p>
        </p:txBody>
      </p:sp>
      <p:sp>
        <p:nvSpPr>
          <p:cNvPr id="14" name="TextBox 13"/>
          <p:cNvSpPr txBox="1"/>
          <p:nvPr/>
        </p:nvSpPr>
        <p:spPr>
          <a:xfrm>
            <a:off x="10344150" y="6505303"/>
            <a:ext cx="228056" cy="369332"/>
          </a:xfrm>
          <a:prstGeom prst="rect">
            <a:avLst/>
          </a:prstGeom>
          <a:noFill/>
        </p:spPr>
        <p:txBody>
          <a:bodyPr wrap="square" rtlCol="0">
            <a:spAutoFit/>
          </a:bodyPr>
          <a:lstStyle/>
          <a:p>
            <a:pPr defTabSz="457200"/>
            <a:r>
              <a:rPr lang="en-US" dirty="0">
                <a:solidFill>
                  <a:prstClr val="white"/>
                </a:solidFill>
                <a:latin typeface="Franklin Gothic Demi" panose="020B0703020102020204" pitchFamily="34" charset="0"/>
              </a:rPr>
              <a:t>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41669"/>
            <a:ext cx="7304813" cy="584385"/>
          </a:xfrm>
          <a:prstGeom prst="rect">
            <a:avLst/>
          </a:prstGeom>
        </p:spPr>
      </p:pic>
      <p:sp>
        <p:nvSpPr>
          <p:cNvPr id="2" name="Title 1"/>
          <p:cNvSpPr>
            <a:spLocks noGrp="1"/>
          </p:cNvSpPr>
          <p:nvPr>
            <p:ph type="title" idx="4294967295"/>
          </p:nvPr>
        </p:nvSpPr>
        <p:spPr>
          <a:xfrm>
            <a:off x="1588392" y="212247"/>
            <a:ext cx="5643154" cy="513806"/>
          </a:xfrm>
        </p:spPr>
        <p:txBody>
          <a:bodyPr/>
          <a:lstStyle/>
          <a:p>
            <a:r>
              <a:rPr lang="en-US" dirty="0">
                <a:solidFill>
                  <a:srgbClr val="003663"/>
                </a:solidFill>
              </a:rPr>
              <a:t>HARRIS COUNTY AT A GLANCE</a:t>
            </a:r>
          </a:p>
        </p:txBody>
      </p:sp>
      <p:sp>
        <p:nvSpPr>
          <p:cNvPr id="20" name="Text Placeholder 3"/>
          <p:cNvSpPr>
            <a:spLocks noGrp="1"/>
          </p:cNvSpPr>
          <p:nvPr>
            <p:ph type="body" sz="quarter" idx="14"/>
          </p:nvPr>
        </p:nvSpPr>
        <p:spPr>
          <a:xfrm>
            <a:off x="6377355" y="827102"/>
            <a:ext cx="3825823" cy="3601212"/>
          </a:xfrm>
        </p:spPr>
        <p:txBody>
          <a:bodyPr>
            <a:normAutofit/>
          </a:bodyPr>
          <a:lstStyle/>
          <a:p>
            <a:r>
              <a:rPr lang="en-US" dirty="0">
                <a:latin typeface="Franklin Gothic Book" panose="020B0503020102020204" pitchFamily="34" charset="0"/>
              </a:rPr>
              <a:t>Quick Facts: </a:t>
            </a:r>
          </a:p>
          <a:p>
            <a:pPr marL="342900" indent="-342900">
              <a:buFont typeface="Arial" panose="020B0604020202020204" pitchFamily="34" charset="0"/>
              <a:buChar char="•"/>
            </a:pPr>
            <a:r>
              <a:rPr lang="en-US" dirty="0">
                <a:latin typeface="Franklin Gothic Book" panose="020B0503020102020204" pitchFamily="34" charset="0"/>
              </a:rPr>
              <a:t>4.5 million residents -Third largest county in the country. </a:t>
            </a:r>
          </a:p>
          <a:p>
            <a:pPr marL="342900" indent="-342900">
              <a:buFont typeface="Arial" panose="020B0604020202020204" pitchFamily="34" charset="0"/>
              <a:buChar char="•"/>
            </a:pPr>
            <a:r>
              <a:rPr lang="en-US" dirty="0"/>
              <a:t>Larger population than 26 states</a:t>
            </a:r>
          </a:p>
          <a:p>
            <a:pPr marL="342900" indent="-342900">
              <a:buFont typeface="Arial" panose="020B0604020202020204" pitchFamily="34" charset="0"/>
              <a:buChar char="•"/>
            </a:pPr>
            <a:r>
              <a:rPr lang="en-US" dirty="0"/>
              <a:t>City of Houston is the fourth largest in country. </a:t>
            </a:r>
            <a:endParaRPr lang="en-US" dirty="0">
              <a:latin typeface="Franklin Gothic Book" panose="020B0503020102020204" pitchFamily="34" charset="0"/>
            </a:endParaRPr>
          </a:p>
          <a:p>
            <a:pPr marL="342900" indent="-342900">
              <a:buFont typeface="Arial" panose="020B0604020202020204" pitchFamily="34" charset="0"/>
              <a:buChar char="•"/>
            </a:pPr>
            <a:r>
              <a:rPr lang="en-US" dirty="0"/>
              <a:t>Fifth highest population born outside the United States.</a:t>
            </a:r>
            <a:endParaRPr lang="en-US" dirty="0">
              <a:latin typeface="Franklin Gothic Book" panose="020B0503020102020204" pitchFamily="34" charset="0"/>
            </a:endParaRPr>
          </a:p>
          <a:p>
            <a:pPr marL="342900" indent="-342900">
              <a:buFont typeface="Arial" panose="020B0604020202020204" pitchFamily="34" charset="0"/>
              <a:buChar char="•"/>
            </a:pPr>
            <a:endParaRPr lang="en-US" dirty="0">
              <a:latin typeface="Franklin Gothic Book" panose="020B0503020102020204" pitchFamily="34" charset="0"/>
            </a:endParaRPr>
          </a:p>
        </p:txBody>
      </p:sp>
      <p:sp>
        <p:nvSpPr>
          <p:cNvPr id="17" name="Text Placeholder 5"/>
          <p:cNvSpPr>
            <a:spLocks noGrp="1"/>
          </p:cNvSpPr>
          <p:nvPr>
            <p:ph type="body" sz="quarter" idx="16"/>
          </p:nvPr>
        </p:nvSpPr>
        <p:spPr>
          <a:xfrm>
            <a:off x="3975862" y="4138141"/>
            <a:ext cx="1239900" cy="713559"/>
          </a:xfrm>
        </p:spPr>
        <p:txBody>
          <a:bodyPr>
            <a:noAutofit/>
          </a:bodyPr>
          <a:lstStyle/>
          <a:p>
            <a:r>
              <a:rPr lang="en-US" sz="4000" dirty="0">
                <a:solidFill>
                  <a:srgbClr val="D7A126"/>
                </a:solidFill>
              </a:rPr>
              <a:t>35%</a:t>
            </a:r>
          </a:p>
        </p:txBody>
      </p:sp>
      <p:sp>
        <p:nvSpPr>
          <p:cNvPr id="5" name="TextBox 4"/>
          <p:cNvSpPr txBox="1"/>
          <p:nvPr/>
        </p:nvSpPr>
        <p:spPr>
          <a:xfrm>
            <a:off x="3975862" y="4685731"/>
            <a:ext cx="1632102" cy="954107"/>
          </a:xfrm>
          <a:prstGeom prst="rect">
            <a:avLst/>
          </a:prstGeom>
          <a:noFill/>
        </p:spPr>
        <p:txBody>
          <a:bodyPr wrap="square" rtlCol="0">
            <a:spAutoFit/>
          </a:bodyPr>
          <a:lstStyle/>
          <a:p>
            <a:pPr defTabSz="457200"/>
            <a:r>
              <a:rPr lang="en-US" sz="1400" b="1" dirty="0">
                <a:solidFill>
                  <a:prstClr val="black"/>
                </a:solidFill>
                <a:latin typeface="Franklin Gothic Book" panose="020B0503020102020204" pitchFamily="34" charset="0"/>
              </a:rPr>
              <a:t>Had a problem paying for housing and food in the past year (2018)</a:t>
            </a:r>
          </a:p>
        </p:txBody>
      </p:sp>
      <p:sp>
        <p:nvSpPr>
          <p:cNvPr id="19" name="Text Placeholder 5"/>
          <p:cNvSpPr>
            <a:spLocks noGrp="1"/>
          </p:cNvSpPr>
          <p:nvPr>
            <p:ph type="body" sz="quarter" idx="16"/>
          </p:nvPr>
        </p:nvSpPr>
        <p:spPr>
          <a:xfrm>
            <a:off x="7050378" y="4138141"/>
            <a:ext cx="1239900" cy="713559"/>
          </a:xfrm>
        </p:spPr>
        <p:txBody>
          <a:bodyPr>
            <a:noAutofit/>
          </a:bodyPr>
          <a:lstStyle/>
          <a:p>
            <a:r>
              <a:rPr lang="en-US" sz="4000" dirty="0">
                <a:solidFill>
                  <a:srgbClr val="D7A126"/>
                </a:solidFill>
              </a:rPr>
              <a:t>39%</a:t>
            </a:r>
          </a:p>
        </p:txBody>
      </p:sp>
      <p:sp>
        <p:nvSpPr>
          <p:cNvPr id="21" name="TextBox 20"/>
          <p:cNvSpPr txBox="1"/>
          <p:nvPr/>
        </p:nvSpPr>
        <p:spPr>
          <a:xfrm>
            <a:off x="7050378" y="4685730"/>
            <a:ext cx="1621566" cy="738664"/>
          </a:xfrm>
          <a:prstGeom prst="rect">
            <a:avLst/>
          </a:prstGeom>
          <a:noFill/>
        </p:spPr>
        <p:txBody>
          <a:bodyPr wrap="square" rtlCol="0">
            <a:spAutoFit/>
          </a:bodyPr>
          <a:lstStyle/>
          <a:p>
            <a:pPr defTabSz="457200"/>
            <a:r>
              <a:rPr lang="en-US" sz="1400" b="1" dirty="0">
                <a:solidFill>
                  <a:prstClr val="black"/>
                </a:solidFill>
                <a:latin typeface="Franklin Gothic Book" panose="020B0503020102020204" pitchFamily="34" charset="0"/>
              </a:rPr>
              <a:t>Could not come up with $400 for an emergency (2019)</a:t>
            </a:r>
          </a:p>
        </p:txBody>
      </p:sp>
      <p:sp>
        <p:nvSpPr>
          <p:cNvPr id="22" name="Text Placeholder 5"/>
          <p:cNvSpPr>
            <a:spLocks noGrp="1"/>
          </p:cNvSpPr>
          <p:nvPr>
            <p:ph type="body" sz="quarter" idx="16"/>
          </p:nvPr>
        </p:nvSpPr>
        <p:spPr>
          <a:xfrm>
            <a:off x="5584421" y="4138141"/>
            <a:ext cx="1239900" cy="713559"/>
          </a:xfrm>
        </p:spPr>
        <p:txBody>
          <a:bodyPr>
            <a:noAutofit/>
          </a:bodyPr>
          <a:lstStyle/>
          <a:p>
            <a:r>
              <a:rPr lang="en-US" sz="4000" dirty="0">
                <a:solidFill>
                  <a:srgbClr val="D7A126"/>
                </a:solidFill>
              </a:rPr>
              <a:t>24%</a:t>
            </a:r>
          </a:p>
        </p:txBody>
      </p:sp>
      <p:sp>
        <p:nvSpPr>
          <p:cNvPr id="23" name="TextBox 22"/>
          <p:cNvSpPr txBox="1"/>
          <p:nvPr/>
        </p:nvSpPr>
        <p:spPr>
          <a:xfrm>
            <a:off x="5584422" y="4685730"/>
            <a:ext cx="1530709" cy="738664"/>
          </a:xfrm>
          <a:prstGeom prst="rect">
            <a:avLst/>
          </a:prstGeom>
          <a:noFill/>
        </p:spPr>
        <p:txBody>
          <a:bodyPr wrap="square" rtlCol="0">
            <a:spAutoFit/>
          </a:bodyPr>
          <a:lstStyle/>
          <a:p>
            <a:pPr defTabSz="457200"/>
            <a:r>
              <a:rPr lang="en-US" sz="1400" b="1" dirty="0">
                <a:solidFill>
                  <a:prstClr val="black"/>
                </a:solidFill>
                <a:latin typeface="Franklin Gothic Book" panose="020B0503020102020204" pitchFamily="34" charset="0"/>
              </a:rPr>
              <a:t>Family has no health insurance (2019)</a:t>
            </a:r>
          </a:p>
        </p:txBody>
      </p:sp>
      <p:sp>
        <p:nvSpPr>
          <p:cNvPr id="24" name="Text Placeholder 5"/>
          <p:cNvSpPr>
            <a:spLocks noGrp="1"/>
          </p:cNvSpPr>
          <p:nvPr>
            <p:ph type="body" sz="quarter" idx="16"/>
          </p:nvPr>
        </p:nvSpPr>
        <p:spPr>
          <a:xfrm>
            <a:off x="8750182" y="4138141"/>
            <a:ext cx="1239900" cy="713559"/>
          </a:xfrm>
        </p:spPr>
        <p:txBody>
          <a:bodyPr>
            <a:noAutofit/>
          </a:bodyPr>
          <a:lstStyle/>
          <a:p>
            <a:r>
              <a:rPr lang="en-US" sz="4000" dirty="0">
                <a:solidFill>
                  <a:srgbClr val="D7A126"/>
                </a:solidFill>
              </a:rPr>
              <a:t>31%</a:t>
            </a:r>
          </a:p>
        </p:txBody>
      </p:sp>
      <p:sp>
        <p:nvSpPr>
          <p:cNvPr id="25" name="TextBox 24"/>
          <p:cNvSpPr txBox="1"/>
          <p:nvPr/>
        </p:nvSpPr>
        <p:spPr>
          <a:xfrm>
            <a:off x="8750182" y="4685731"/>
            <a:ext cx="1511316" cy="954107"/>
          </a:xfrm>
          <a:prstGeom prst="rect">
            <a:avLst/>
          </a:prstGeom>
          <a:noFill/>
        </p:spPr>
        <p:txBody>
          <a:bodyPr wrap="square" rtlCol="0">
            <a:spAutoFit/>
          </a:bodyPr>
          <a:lstStyle/>
          <a:p>
            <a:pPr defTabSz="457200"/>
            <a:r>
              <a:rPr lang="en-US" sz="1400" b="1" dirty="0">
                <a:solidFill>
                  <a:prstClr val="black"/>
                </a:solidFill>
                <a:latin typeface="Franklin Gothic Book" panose="020B0503020102020204" pitchFamily="34" charset="0"/>
              </a:rPr>
              <a:t>Household income of less than $37,500 (2020)</a:t>
            </a:r>
          </a:p>
        </p:txBody>
      </p:sp>
      <p:sp>
        <p:nvSpPr>
          <p:cNvPr id="26" name="TextBox 25"/>
          <p:cNvSpPr txBox="1"/>
          <p:nvPr/>
        </p:nvSpPr>
        <p:spPr>
          <a:xfrm>
            <a:off x="1635480" y="4161166"/>
            <a:ext cx="2271539" cy="1569660"/>
          </a:xfrm>
          <a:prstGeom prst="rect">
            <a:avLst/>
          </a:prstGeom>
          <a:noFill/>
        </p:spPr>
        <p:txBody>
          <a:bodyPr wrap="square" rtlCol="0">
            <a:spAutoFit/>
          </a:bodyPr>
          <a:lstStyle/>
          <a:p>
            <a:pPr defTabSz="457200"/>
            <a:r>
              <a:rPr lang="en-US" sz="2400" b="1" dirty="0">
                <a:solidFill>
                  <a:srgbClr val="003663"/>
                </a:solidFill>
                <a:latin typeface="Franklin Gothic Book" panose="020B0503020102020204" pitchFamily="34" charset="0"/>
              </a:rPr>
              <a:t>Economic Hardship in Harris County by the numbers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00"/>
          <a:stretch/>
        </p:blipFill>
        <p:spPr>
          <a:xfrm>
            <a:off x="1686939" y="827103"/>
            <a:ext cx="4440158" cy="3357014"/>
          </a:xfrm>
          <a:prstGeom prst="rect">
            <a:avLst/>
          </a:prstGeom>
        </p:spPr>
      </p:pic>
    </p:spTree>
    <p:extLst>
      <p:ext uri="{BB962C8B-B14F-4D97-AF65-F5344CB8AC3E}">
        <p14:creationId xmlns:p14="http://schemas.microsoft.com/office/powerpoint/2010/main" val="28127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Placeholder 15"/>
          <p:cNvGraphicFramePr>
            <a:graphicFrameLocks noGrp="1"/>
          </p:cNvGraphicFramePr>
          <p:nvPr>
            <p:ph type="chart" sz="quarter" idx="15"/>
          </p:nvPr>
        </p:nvGraphicFramePr>
        <p:xfrm>
          <a:off x="5015684" y="1738511"/>
          <a:ext cx="2128838" cy="2603019"/>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0344150" y="6505303"/>
            <a:ext cx="228056" cy="369332"/>
          </a:xfrm>
          <a:prstGeom prst="rect">
            <a:avLst/>
          </a:prstGeom>
          <a:noFill/>
        </p:spPr>
        <p:txBody>
          <a:bodyPr wrap="square" rtlCol="0">
            <a:spAutoFit/>
          </a:bodyPr>
          <a:lstStyle/>
          <a:p>
            <a:pPr defTabSz="457200"/>
            <a:r>
              <a:rPr lang="en-US" dirty="0">
                <a:solidFill>
                  <a:prstClr val="white"/>
                </a:solidFill>
                <a:latin typeface="Franklin Gothic Demi" panose="020B0703020102020204" pitchFamily="34" charset="0"/>
              </a:rPr>
              <a:t>2</a:t>
            </a:r>
          </a:p>
        </p:txBody>
      </p:sp>
      <p:sp>
        <p:nvSpPr>
          <p:cNvPr id="14" name="Rectangle 13"/>
          <p:cNvSpPr/>
          <p:nvPr/>
        </p:nvSpPr>
        <p:spPr>
          <a:xfrm>
            <a:off x="7235780" y="648695"/>
            <a:ext cx="3108370" cy="5693866"/>
          </a:xfrm>
          <a:prstGeom prst="rect">
            <a:avLst/>
          </a:prstGeom>
        </p:spPr>
        <p:txBody>
          <a:bodyPr wrap="square">
            <a:spAutoFit/>
          </a:bodyPr>
          <a:lstStyle/>
          <a:p>
            <a:pPr marL="342900" indent="-342900" defTabSz="457200">
              <a:buFont typeface="Symbol" panose="05050102010706020507" pitchFamily="18" charset="2"/>
              <a:buChar char=""/>
            </a:pPr>
            <a:endParaRPr lang="en-US" sz="20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a:p>
            <a:pPr marL="234950" indent="-182563" defTabSz="457200">
              <a:buFont typeface="Symbol" panose="05050102010706020507" pitchFamily="18" charset="2"/>
              <a:buChar char=""/>
            </a:pPr>
            <a:r>
              <a:rPr lang="en-US" dirty="0">
                <a:solidFill>
                  <a:prstClr val="black"/>
                </a:solidFill>
                <a:latin typeface="Franklin Gothic Book" panose="020B0503020102020204" pitchFamily="34" charset="0"/>
              </a:rPr>
              <a:t>More than one quarter of the population in Harris County was born outside of the United States.</a:t>
            </a:r>
          </a:p>
          <a:p>
            <a:pPr marL="234950" indent="-182563" defTabSz="457200">
              <a:buFont typeface="Symbol" panose="05050102010706020507" pitchFamily="18" charset="2"/>
              <a:buChar char=""/>
            </a:pPr>
            <a:endPar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a:p>
            <a:pPr marL="234950" indent="-182563" defTabSz="457200">
              <a:buFont typeface="Symbol" panose="05050102010706020507" pitchFamily="18" charset="2"/>
              <a:buChar char=""/>
            </a:pPr>
            <a:r>
              <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Mexican and Central American immigrants in our area have about half the median household income of their US-born neighbors and the poverty rate is almost twice as high.</a:t>
            </a:r>
          </a:p>
          <a:p>
            <a:pPr marL="234950" indent="-182563" defTabSz="457200"/>
            <a:endPar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a:p>
            <a:pPr marL="234950" indent="-182563" defTabSz="457200">
              <a:buFont typeface="Symbol" panose="05050102010706020507" pitchFamily="18" charset="2"/>
              <a:buChar char=""/>
            </a:pPr>
            <a:r>
              <a:rPr lang="en-US" dirty="0">
                <a:solidFill>
                  <a:prstClr val="black"/>
                </a:solidFill>
                <a:latin typeface="Franklin Gothic Book" panose="020B0503020102020204" pitchFamily="34" charset="0"/>
              </a:rPr>
              <a:t>The Urban Institute estimates that Harris County has lost more than 130,000 low-income jobs due to COVID-19.</a:t>
            </a:r>
          </a:p>
          <a:p>
            <a:pPr marL="342900" indent="-342900" defTabSz="457200">
              <a:buFont typeface="Symbol" panose="05050102010706020507" pitchFamily="18" charset="2"/>
              <a:buChar char=""/>
            </a:pPr>
            <a:endParaRPr lang="en-US" sz="20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41669"/>
            <a:ext cx="7304813" cy="584385"/>
          </a:xfrm>
          <a:prstGeom prst="rect">
            <a:avLst/>
          </a:prstGeom>
        </p:spPr>
      </p:pic>
      <p:sp>
        <p:nvSpPr>
          <p:cNvPr id="2" name="Title 1"/>
          <p:cNvSpPr>
            <a:spLocks noGrp="1"/>
          </p:cNvSpPr>
          <p:nvPr>
            <p:ph type="title"/>
          </p:nvPr>
        </p:nvSpPr>
        <p:spPr>
          <a:xfrm>
            <a:off x="1594837" y="239391"/>
            <a:ext cx="5569006" cy="409304"/>
          </a:xfrm>
        </p:spPr>
        <p:txBody>
          <a:bodyPr/>
          <a:lstStyle/>
          <a:p>
            <a:r>
              <a:rPr lang="en-US" dirty="0">
                <a:solidFill>
                  <a:srgbClr val="003663"/>
                </a:solidFill>
              </a:rPr>
              <a:t>OUR IMMIGRANT COMMUNITIES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832" y="779977"/>
            <a:ext cx="5472948" cy="501196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10494"/>
          <a:stretch/>
        </p:blipFill>
        <p:spPr>
          <a:xfrm>
            <a:off x="1782150" y="5060239"/>
            <a:ext cx="1512696" cy="934878"/>
          </a:xfrm>
          <a:prstGeom prst="rect">
            <a:avLst/>
          </a:prstGeom>
        </p:spPr>
      </p:pic>
    </p:spTree>
    <p:extLst>
      <p:ext uri="{BB962C8B-B14F-4D97-AF65-F5344CB8AC3E}">
        <p14:creationId xmlns:p14="http://schemas.microsoft.com/office/powerpoint/2010/main" val="371055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41669"/>
            <a:ext cx="7304813" cy="584385"/>
          </a:xfrm>
          <a:prstGeom prst="rect">
            <a:avLst/>
          </a:prstGeom>
        </p:spPr>
      </p:pic>
      <p:sp>
        <p:nvSpPr>
          <p:cNvPr id="2" name="Title 1"/>
          <p:cNvSpPr>
            <a:spLocks noGrp="1"/>
          </p:cNvSpPr>
          <p:nvPr>
            <p:ph type="title"/>
          </p:nvPr>
        </p:nvSpPr>
        <p:spPr>
          <a:xfrm>
            <a:off x="1627030" y="173461"/>
            <a:ext cx="4833257" cy="505098"/>
          </a:xfrm>
        </p:spPr>
        <p:txBody>
          <a:bodyPr/>
          <a:lstStyle/>
          <a:p>
            <a:r>
              <a:rPr lang="en-US" sz="2400" dirty="0">
                <a:solidFill>
                  <a:srgbClr val="003663"/>
                </a:solidFill>
              </a:rPr>
              <a:t>FEATURES OF RELIEF FUND</a:t>
            </a:r>
          </a:p>
        </p:txBody>
      </p:sp>
      <p:sp>
        <p:nvSpPr>
          <p:cNvPr id="12" name="TextBox 11"/>
          <p:cNvSpPr txBox="1"/>
          <p:nvPr/>
        </p:nvSpPr>
        <p:spPr>
          <a:xfrm>
            <a:off x="10344150" y="6505303"/>
            <a:ext cx="228056" cy="369332"/>
          </a:xfrm>
          <a:prstGeom prst="rect">
            <a:avLst/>
          </a:prstGeom>
          <a:noFill/>
        </p:spPr>
        <p:txBody>
          <a:bodyPr wrap="square" rtlCol="0">
            <a:spAutoFit/>
          </a:bodyPr>
          <a:lstStyle/>
          <a:p>
            <a:pPr defTabSz="457200"/>
            <a:r>
              <a:rPr lang="en-US" dirty="0">
                <a:solidFill>
                  <a:prstClr val="white"/>
                </a:solidFill>
                <a:latin typeface="Franklin Gothic Demi" panose="020B0703020102020204" pitchFamily="34" charset="0"/>
              </a:rPr>
              <a:t>3</a:t>
            </a:r>
          </a:p>
        </p:txBody>
      </p:sp>
      <p:sp>
        <p:nvSpPr>
          <p:cNvPr id="4" name="Text Placeholder 3"/>
          <p:cNvSpPr>
            <a:spLocks noGrp="1"/>
          </p:cNvSpPr>
          <p:nvPr>
            <p:ph type="body" sz="quarter" idx="15"/>
          </p:nvPr>
        </p:nvSpPr>
        <p:spPr>
          <a:xfrm>
            <a:off x="1895887" y="835472"/>
            <a:ext cx="9128799" cy="469900"/>
          </a:xfrm>
        </p:spPr>
        <p:txBody>
          <a:bodyPr>
            <a:noAutofit/>
          </a:bodyPr>
          <a:lstStyle/>
          <a:p>
            <a:pPr marL="0" indent="0">
              <a:buNone/>
            </a:pPr>
            <a:r>
              <a:rPr lang="en-US" sz="2000" dirty="0"/>
              <a:t>PARTNERSHIP WITH THE GREATER HOUSTON COMMUNITY FOUNDATION</a:t>
            </a:r>
          </a:p>
        </p:txBody>
      </p:sp>
      <p:sp>
        <p:nvSpPr>
          <p:cNvPr id="13" name="Text Placeholder 4"/>
          <p:cNvSpPr>
            <a:spLocks noGrp="1"/>
          </p:cNvSpPr>
          <p:nvPr>
            <p:ph type="body" sz="quarter" idx="16"/>
          </p:nvPr>
        </p:nvSpPr>
        <p:spPr>
          <a:xfrm>
            <a:off x="1730185" y="1459443"/>
            <a:ext cx="4130768" cy="2138852"/>
          </a:xfrm>
        </p:spPr>
        <p:txBody>
          <a:bodyPr>
            <a:noAutofit/>
          </a:bodyPr>
          <a:lstStyle/>
          <a:p>
            <a:pPr marL="0" indent="0">
              <a:buNone/>
            </a:pPr>
            <a:r>
              <a:rPr lang="en-US" sz="1500" dirty="0"/>
              <a:t>FUND DETAILS</a:t>
            </a:r>
          </a:p>
          <a:p>
            <a:pPr>
              <a:lnSpc>
                <a:spcPct val="100000"/>
              </a:lnSpc>
            </a:pPr>
            <a:r>
              <a:rPr lang="en-US" sz="1500" dirty="0">
                <a:latin typeface="Franklin Gothic Book" panose="020B0503020102020204" pitchFamily="34" charset="0"/>
              </a:rPr>
              <a:t>$1200 - $1500 grants</a:t>
            </a:r>
          </a:p>
          <a:p>
            <a:pPr>
              <a:lnSpc>
                <a:spcPct val="100000"/>
              </a:lnSpc>
            </a:pPr>
            <a:r>
              <a:rPr lang="en-US" sz="1500" dirty="0">
                <a:latin typeface="Franklin Gothic Book" panose="020B0503020102020204" pitchFamily="34" charset="0"/>
              </a:rPr>
              <a:t>Expected to help more than 20,000 families</a:t>
            </a:r>
          </a:p>
          <a:p>
            <a:pPr>
              <a:lnSpc>
                <a:spcPct val="100000"/>
              </a:lnSpc>
            </a:pPr>
            <a:r>
              <a:rPr lang="en-US" sz="1500" dirty="0">
                <a:latin typeface="Franklin Gothic Book" panose="020B0503020102020204" pitchFamily="34" charset="0"/>
              </a:rPr>
              <a:t>Won’t discriminate based on immigration status </a:t>
            </a:r>
          </a:p>
          <a:p>
            <a:pPr>
              <a:lnSpc>
                <a:spcPct val="100000"/>
              </a:lnSpc>
            </a:pPr>
            <a:r>
              <a:rPr lang="en-US" sz="1500" dirty="0">
                <a:latin typeface="Franklin Gothic Book" panose="020B0503020102020204" pitchFamily="34" charset="0"/>
              </a:rPr>
              <a:t>Assistance available beginning in June</a:t>
            </a:r>
          </a:p>
          <a:p>
            <a:pPr marL="0" indent="0">
              <a:lnSpc>
                <a:spcPct val="100000"/>
              </a:lnSpc>
              <a:buNone/>
            </a:pPr>
            <a:endParaRPr lang="en-US" sz="1500" dirty="0">
              <a:latin typeface="FranklinGothicURWComBoo" panose="00000500000000000000" pitchFamily="50"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087" y="1459444"/>
            <a:ext cx="4155678" cy="2483667"/>
          </a:xfrm>
          <a:prstGeom prst="rect">
            <a:avLst/>
          </a:prstGeom>
        </p:spPr>
      </p:pic>
      <p:sp>
        <p:nvSpPr>
          <p:cNvPr id="10" name="Text Placeholder 4"/>
          <p:cNvSpPr>
            <a:spLocks noGrp="1"/>
          </p:cNvSpPr>
          <p:nvPr>
            <p:ph type="body" sz="quarter" idx="16"/>
          </p:nvPr>
        </p:nvSpPr>
        <p:spPr>
          <a:xfrm>
            <a:off x="1765948" y="3598295"/>
            <a:ext cx="6820916" cy="2339602"/>
          </a:xfrm>
        </p:spPr>
        <p:txBody>
          <a:bodyPr>
            <a:noAutofit/>
          </a:bodyPr>
          <a:lstStyle/>
          <a:p>
            <a:pPr marL="0" indent="0">
              <a:buNone/>
            </a:pPr>
            <a:r>
              <a:rPr lang="en-US" sz="1500" dirty="0"/>
              <a:t>BEST PRACTICES</a:t>
            </a:r>
          </a:p>
          <a:p>
            <a:pPr>
              <a:lnSpc>
                <a:spcPct val="100000"/>
              </a:lnSpc>
            </a:pPr>
            <a:r>
              <a:rPr lang="en-US" sz="1500" dirty="0">
                <a:latin typeface="Franklin Gothic Book" panose="020B0503020102020204" pitchFamily="34" charset="0"/>
              </a:rPr>
              <a:t>Equitable distribution</a:t>
            </a:r>
          </a:p>
          <a:p>
            <a:pPr>
              <a:lnSpc>
                <a:spcPct val="100000"/>
              </a:lnSpc>
            </a:pPr>
            <a:r>
              <a:rPr lang="en-US" sz="1500" dirty="0">
                <a:latin typeface="Franklin Gothic Book" panose="020B0503020102020204" pitchFamily="34" charset="0"/>
              </a:rPr>
              <a:t>D</a:t>
            </a:r>
            <a:r>
              <a:rPr lang="en-US" sz="1500">
                <a:latin typeface="Franklin Gothic Book" panose="020B0503020102020204" pitchFamily="34" charset="0"/>
              </a:rPr>
              <a:t>irect </a:t>
            </a:r>
            <a:r>
              <a:rPr lang="en-US" sz="1500" dirty="0">
                <a:latin typeface="Franklin Gothic Book" panose="020B0503020102020204" pitchFamily="34" charset="0"/>
              </a:rPr>
              <a:t>relief that provides flexibility to cover range of basic expenses</a:t>
            </a:r>
          </a:p>
          <a:p>
            <a:pPr>
              <a:lnSpc>
                <a:spcPct val="100000"/>
              </a:lnSpc>
            </a:pPr>
            <a:r>
              <a:rPr lang="en-US" sz="1500" dirty="0">
                <a:latin typeface="Franklin Gothic Book" panose="020B0503020102020204" pitchFamily="34" charset="0"/>
              </a:rPr>
              <a:t>Targeted at most vulnerable – less than 60% area median income, homeless, youth aged out of foster care</a:t>
            </a:r>
          </a:p>
          <a:p>
            <a:pPr>
              <a:lnSpc>
                <a:spcPct val="100000"/>
              </a:lnSpc>
            </a:pPr>
            <a:r>
              <a:rPr lang="en-US" sz="1500" dirty="0">
                <a:latin typeface="Franklin Gothic Book" panose="020B0503020102020204" pitchFamily="34" charset="0"/>
              </a:rPr>
              <a:t>Greater Houston Community Foundation managing fund. Experienced organization that has already vetted 100+ organizations that work with vulnerable communities</a:t>
            </a:r>
          </a:p>
        </p:txBody>
      </p:sp>
    </p:spTree>
    <p:extLst>
      <p:ext uri="{BB962C8B-B14F-4D97-AF65-F5344CB8AC3E}">
        <p14:creationId xmlns:p14="http://schemas.microsoft.com/office/powerpoint/2010/main" val="225049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8A980C-26D2-4C7A-8F5C-0547EC60C9BE}"/>
              </a:ext>
            </a:extLst>
          </p:cNvPr>
          <p:cNvSpPr/>
          <p:nvPr/>
        </p:nvSpPr>
        <p:spPr bwMode="auto">
          <a:xfrm>
            <a:off x="3908329" y="2946536"/>
            <a:ext cx="5213411" cy="1277257"/>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S PGothic" pitchFamily="34" charset="-128"/>
              <a:cs typeface="+mn-cs"/>
            </a:endParaRPr>
          </a:p>
        </p:txBody>
      </p:sp>
      <p:sp>
        <p:nvSpPr>
          <p:cNvPr id="46082" name="TextBox 9">
            <a:extLst>
              <a:ext uri="{FF2B5EF4-FFF2-40B4-BE49-F238E27FC236}">
                <a16:creationId xmlns:a16="http://schemas.microsoft.com/office/drawing/2014/main" id="{DD86FEC4-37EC-764A-82C6-8A6E599631C7}"/>
              </a:ext>
            </a:extLst>
          </p:cNvPr>
          <p:cNvSpPr txBox="1">
            <a:spLocks noChangeArrowheads="1"/>
          </p:cNvSpPr>
          <p:nvPr/>
        </p:nvSpPr>
        <p:spPr bwMode="auto">
          <a:xfrm>
            <a:off x="434975" y="581025"/>
            <a:ext cx="8861425" cy="954103"/>
          </a:xfrm>
          <a:prstGeom prst="rect">
            <a:avLst/>
          </a:prstGeom>
          <a:noFill/>
          <a:ln>
            <a:noFill/>
          </a:ln>
        </p:spPr>
        <p:txBody>
          <a:bodyPr lIns="91436" tIns="45718" rIns="91436" bIns="45718">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defRPr/>
            </a:pPr>
            <a:r>
              <a:rPr lang="en-US" altLang="en-US" sz="3200" b="1" dirty="0">
                <a:solidFill>
                  <a:srgbClr val="305C7F"/>
                </a:solidFill>
                <a:latin typeface="Franklin Gothic Medium" pitchFamily="34" charset="0"/>
                <a:cs typeface="Arial" pitchFamily="34" charset="0"/>
                <a:sym typeface="Arial" pitchFamily="34" charset="0"/>
              </a:rPr>
              <a:t>Perspective on Public-Private Partnerships</a:t>
            </a:r>
          </a:p>
          <a:p>
            <a:pPr lvl="0">
              <a:defRPr/>
            </a:pPr>
            <a:r>
              <a:rPr kumimoji="0" lang="is-IS" altLang="en-US" sz="2400" b="1" i="0" u="none" strike="noStrike" kern="1200" cap="none" spc="0" normalizeH="0" baseline="0" noProof="0" dirty="0">
                <a:ln>
                  <a:noFill/>
                </a:ln>
                <a:solidFill>
                  <a:srgbClr val="F58025"/>
                </a:solidFill>
                <a:effectLst/>
                <a:uLnTx/>
                <a:uFillTx/>
                <a:latin typeface="Franklin Gothic Medium" pitchFamily="34" charset="0"/>
                <a:ea typeface="MS PGothic" pitchFamily="34" charset="-128"/>
                <a:cs typeface="+mn-cs"/>
              </a:rPr>
              <a:t>.........</a:t>
            </a:r>
            <a:endParaRPr kumimoji="0" lang="en-US" altLang="en-US" sz="3600" b="0" i="0" u="none" strike="noStrike" kern="1200" cap="none" spc="0" normalizeH="0" baseline="0" noProof="0" dirty="0">
              <a:ln>
                <a:noFill/>
              </a:ln>
              <a:solidFill>
                <a:prstClr val="white">
                  <a:lumMod val="50000"/>
                </a:prstClr>
              </a:solidFill>
              <a:effectLst/>
              <a:uLnTx/>
              <a:uFillTx/>
              <a:latin typeface="Calibri" pitchFamily="34" charset="0"/>
              <a:ea typeface="MS PGothic" pitchFamily="34" charset="-128"/>
              <a:cs typeface="+mn-cs"/>
            </a:endParaRPr>
          </a:p>
        </p:txBody>
      </p:sp>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9">
            <a:extLst>
              <a:ext uri="{FF2B5EF4-FFF2-40B4-BE49-F238E27FC236}">
                <a16:creationId xmlns:a16="http://schemas.microsoft.com/office/drawing/2014/main" id="{7B51C836-56AF-AC46-BFFE-388461757B46}"/>
              </a:ext>
            </a:extLst>
          </p:cNvPr>
          <p:cNvSpPr txBox="1">
            <a:spLocks noChangeArrowheads="1"/>
          </p:cNvSpPr>
          <p:nvPr/>
        </p:nvSpPr>
        <p:spPr bwMode="auto">
          <a:xfrm>
            <a:off x="4185731" y="3077334"/>
            <a:ext cx="4071937"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000" b="1" dirty="0">
                <a:solidFill>
                  <a:prstClr val="white"/>
                </a:solidFill>
                <a:latin typeface="Franklin Gothic Medium" panose="020B0603020102020204" pitchFamily="34" charset="0"/>
                <a:sym typeface="Arial" panose="020B0604020202020204" pitchFamily="34" charset="0"/>
              </a:rPr>
              <a:t>Laine Romero-Alston</a:t>
            </a:r>
            <a:endParaRPr kumimoji="0" lang="en-US" altLang="en-US" sz="2000" b="0" i="0" u="none" strike="noStrike" kern="1200" cap="none" spc="0" normalizeH="0" baseline="0" noProof="0" dirty="0">
              <a:ln>
                <a:noFill/>
              </a:ln>
              <a:solidFill>
                <a:prstClr val="white"/>
              </a:solidFill>
              <a:effectLst/>
              <a:uLnTx/>
              <a:uFillTx/>
              <a:latin typeface="Franklin Gothic Medium" panose="020B0603020102020204" pitchFamily="34" charset="0"/>
              <a:ea typeface="MS PGothic" panose="020B0600070205080204" pitchFamily="34" charset="-128"/>
              <a:cs typeface="+mn-cs"/>
              <a:sym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000" dirty="0">
                <a:solidFill>
                  <a:prstClr val="white"/>
                </a:solidFill>
                <a:latin typeface="Franklin Gothic Medium" panose="020B0603020102020204" pitchFamily="34" charset="0"/>
                <a:sym typeface="Arial" panose="020B0604020202020204" pitchFamily="34" charset="0"/>
              </a:rPr>
              <a:t>Team Manager</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Franklin Gothic Medium" panose="020B0603020102020204" pitchFamily="34" charset="0"/>
                <a:ea typeface="MS PGothic" panose="020B0600070205080204" pitchFamily="34" charset="-128"/>
                <a:cs typeface="+mn-cs"/>
                <a:sym typeface="Arial" panose="020B0604020202020204" pitchFamily="34" charset="0"/>
              </a:rPr>
              <a:t>International Migration Initiative</a:t>
            </a:r>
          </a:p>
        </p:txBody>
      </p:sp>
      <p:pic>
        <p:nvPicPr>
          <p:cNvPr id="13" name="Picture 12">
            <a:extLst>
              <a:ext uri="{FF2B5EF4-FFF2-40B4-BE49-F238E27FC236}">
                <a16:creationId xmlns:a16="http://schemas.microsoft.com/office/drawing/2014/main" id="{2E2C1854-3CD8-CD4A-A5C4-22F3B4079DC1}"/>
              </a:ext>
            </a:extLst>
          </p:cNvPr>
          <p:cNvPicPr>
            <a:picLocks noChangeAspect="1"/>
          </p:cNvPicPr>
          <p:nvPr/>
        </p:nvPicPr>
        <p:blipFill>
          <a:blip r:embed="rId4"/>
          <a:stretch>
            <a:fillRect/>
          </a:stretch>
        </p:blipFill>
        <p:spPr>
          <a:xfrm>
            <a:off x="9194800" y="246187"/>
            <a:ext cx="1870467" cy="1277257"/>
          </a:xfrm>
          <a:prstGeom prst="rect">
            <a:avLst/>
          </a:prstGeom>
        </p:spPr>
      </p:pic>
      <p:pic>
        <p:nvPicPr>
          <p:cNvPr id="1026" name="Picture 2" descr="Team &amp; Board - EDGE Funders">
            <a:extLst>
              <a:ext uri="{FF2B5EF4-FFF2-40B4-BE49-F238E27FC236}">
                <a16:creationId xmlns:a16="http://schemas.microsoft.com/office/drawing/2014/main" id="{00AAB53F-C95E-4CEE-BA08-2AD960E56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011" y="2187888"/>
            <a:ext cx="2695978" cy="269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9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E2C1854-3CD8-CD4A-A5C4-22F3B4079DC1}"/>
              </a:ext>
            </a:extLst>
          </p:cNvPr>
          <p:cNvPicPr>
            <a:picLocks noChangeAspect="1"/>
          </p:cNvPicPr>
          <p:nvPr/>
        </p:nvPicPr>
        <p:blipFill>
          <a:blip r:embed="rId4"/>
          <a:stretch>
            <a:fillRect/>
          </a:stretch>
        </p:blipFill>
        <p:spPr>
          <a:xfrm>
            <a:off x="10244395" y="268276"/>
            <a:ext cx="1277257" cy="1277257"/>
          </a:xfrm>
          <a:prstGeom prst="rect">
            <a:avLst/>
          </a:prstGeom>
        </p:spPr>
      </p:pic>
      <p:sp>
        <p:nvSpPr>
          <p:cNvPr id="2" name="Rectangle 1">
            <a:extLst>
              <a:ext uri="{FF2B5EF4-FFF2-40B4-BE49-F238E27FC236}">
                <a16:creationId xmlns:a16="http://schemas.microsoft.com/office/drawing/2014/main" id="{ED3779A4-4FE7-4676-B721-F6186326F8AD}"/>
              </a:ext>
            </a:extLst>
          </p:cNvPr>
          <p:cNvSpPr/>
          <p:nvPr/>
        </p:nvSpPr>
        <p:spPr>
          <a:xfrm>
            <a:off x="766619" y="1545533"/>
            <a:ext cx="970543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Goals in linking direct relief to policy and systems response to step up to the scale of the moment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get cash to people in desperate need—many of whom our societies are finally recognizing as essential workers—and yet who’ve been excluded from federal emergency support.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encourage and support a nationally-connected cohort of local and regional public leaders, community and labor organizations, and philanthropic actors to openly stand up for essential but excluded workers, especially undocumented immigrants—and also to build alliances between public and private-sector actors in support of these populations.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acknowledge the expertise and build the power of community-based groups like the National Domestic Workers Alliance and immigrant worker organizations on the ground- who advocate on behalf of immigrant and vulnerable workers—and to establish sustainable infrastructure so that governments, civil society, and local philanthropists can together serve vulnerable communities on a lasting basis. </a:t>
            </a:r>
          </a:p>
        </p:txBody>
      </p:sp>
      <p:sp>
        <p:nvSpPr>
          <p:cNvPr id="3" name="Rectangle 2">
            <a:extLst>
              <a:ext uri="{FF2B5EF4-FFF2-40B4-BE49-F238E27FC236}">
                <a16:creationId xmlns:a16="http://schemas.microsoft.com/office/drawing/2014/main" id="{DD4EEBC8-8BD8-427B-8415-1E8150B7B051}"/>
              </a:ext>
            </a:extLst>
          </p:cNvPr>
          <p:cNvSpPr/>
          <p:nvPr/>
        </p:nvSpPr>
        <p:spPr>
          <a:xfrm>
            <a:off x="766619" y="617956"/>
            <a:ext cx="6684779" cy="523220"/>
          </a:xfrm>
          <a:prstGeom prst="rect">
            <a:avLst/>
          </a:prstGeom>
        </p:spPr>
        <p:txBody>
          <a:bodyPr wrap="none">
            <a:spAutoFit/>
          </a:bodyPr>
          <a:lstStyle/>
          <a:p>
            <a:pPr lvl="0">
              <a:defRPr/>
            </a:pPr>
            <a:r>
              <a:rPr lang="en-US" altLang="en-US" sz="2800" b="1" dirty="0">
                <a:solidFill>
                  <a:srgbClr val="305C7F"/>
                </a:solidFill>
                <a:latin typeface="Franklin Gothic Medium" pitchFamily="34" charset="0"/>
                <a:cs typeface="Arial" pitchFamily="34" charset="0"/>
                <a:sym typeface="Arial" pitchFamily="34" charset="0"/>
              </a:rPr>
              <a:t>Perspective on Public-Private Partnerships</a:t>
            </a:r>
          </a:p>
        </p:txBody>
      </p:sp>
    </p:spTree>
    <p:extLst>
      <p:ext uri="{BB962C8B-B14F-4D97-AF65-F5344CB8AC3E}">
        <p14:creationId xmlns:p14="http://schemas.microsoft.com/office/powerpoint/2010/main" val="425601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8A980C-26D2-4C7A-8F5C-0547EC60C9BE}"/>
              </a:ext>
            </a:extLst>
          </p:cNvPr>
          <p:cNvSpPr/>
          <p:nvPr/>
        </p:nvSpPr>
        <p:spPr bwMode="auto">
          <a:xfrm>
            <a:off x="4082989" y="3540479"/>
            <a:ext cx="5213411" cy="1277257"/>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46082" name="TextBox 9">
            <a:extLst>
              <a:ext uri="{FF2B5EF4-FFF2-40B4-BE49-F238E27FC236}">
                <a16:creationId xmlns:a16="http://schemas.microsoft.com/office/drawing/2014/main" id="{DD86FEC4-37EC-764A-82C6-8A6E599631C7}"/>
              </a:ext>
            </a:extLst>
          </p:cNvPr>
          <p:cNvSpPr txBox="1">
            <a:spLocks noChangeArrowheads="1"/>
          </p:cNvSpPr>
          <p:nvPr/>
        </p:nvSpPr>
        <p:spPr bwMode="auto">
          <a:xfrm>
            <a:off x="434975" y="581025"/>
            <a:ext cx="8861425" cy="954088"/>
          </a:xfrm>
          <a:prstGeom prst="rect">
            <a:avLst/>
          </a:prstGeom>
          <a:noFill/>
          <a:ln>
            <a:noFill/>
          </a:ln>
        </p:spPr>
        <p:txBody>
          <a:bodyPr lIns="91436" tIns="45718" rIns="91436" bIns="45718">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200" b="1" dirty="0">
                <a:solidFill>
                  <a:srgbClr val="305C7F"/>
                </a:solidFill>
                <a:latin typeface="Franklin Gothic Medium" pitchFamily="34" charset="0"/>
                <a:cs typeface="Arial" pitchFamily="34" charset="0"/>
                <a:sym typeface="Arial" pitchFamily="34" charset="0"/>
              </a:rPr>
              <a:t>Moderator</a:t>
            </a:r>
          </a:p>
          <a:p>
            <a:pPr eaLnBrk="1" hangingPunct="1">
              <a:buFont typeface="Arial" pitchFamily="34" charset="0"/>
              <a:buNone/>
              <a:defRPr/>
            </a:pPr>
            <a:r>
              <a:rPr lang="is-IS" altLang="en-US" sz="2400" b="1" dirty="0">
                <a:solidFill>
                  <a:srgbClr val="F58025"/>
                </a:solidFill>
                <a:latin typeface="Franklin Gothic Medium" pitchFamily="34" charset="0"/>
              </a:rPr>
              <a:t>.........</a:t>
            </a:r>
            <a:endParaRPr lang="en-US" altLang="en-US" sz="3600" dirty="0">
              <a:solidFill>
                <a:schemeClr val="bg1">
                  <a:lumMod val="50000"/>
                </a:schemeClr>
              </a:solidFill>
            </a:endParaRPr>
          </a:p>
        </p:txBody>
      </p:sp>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9">
            <a:extLst>
              <a:ext uri="{FF2B5EF4-FFF2-40B4-BE49-F238E27FC236}">
                <a16:creationId xmlns:a16="http://schemas.microsoft.com/office/drawing/2014/main" id="{7B51C836-56AF-AC46-BFFE-388461757B46}"/>
              </a:ext>
            </a:extLst>
          </p:cNvPr>
          <p:cNvSpPr txBox="1">
            <a:spLocks noChangeArrowheads="1"/>
          </p:cNvSpPr>
          <p:nvPr/>
        </p:nvSpPr>
        <p:spPr bwMode="auto">
          <a:xfrm>
            <a:off x="4408582" y="3671277"/>
            <a:ext cx="4713066"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Carolyn Wang Kong</a:t>
            </a:r>
          </a:p>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Chief Program Director</a:t>
            </a:r>
          </a:p>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Blue Shield of California Foundation</a:t>
            </a:r>
          </a:p>
        </p:txBody>
      </p:sp>
      <p:pic>
        <p:nvPicPr>
          <p:cNvPr id="8" name="Picture 2" descr="Carolyn Wang Kong | Blue Shield of California Foundation">
            <a:extLst>
              <a:ext uri="{FF2B5EF4-FFF2-40B4-BE49-F238E27FC236}">
                <a16:creationId xmlns:a16="http://schemas.microsoft.com/office/drawing/2014/main" id="{B767E99A-A6B9-4D4B-9D3A-912C105F75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099"/>
          <a:stretch/>
        </p:blipFill>
        <p:spPr bwMode="auto">
          <a:xfrm>
            <a:off x="1066974" y="2463598"/>
            <a:ext cx="3016015" cy="2551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lue Shield of California Foundation (@BlueShieldFound) | Twitter">
            <a:extLst>
              <a:ext uri="{FF2B5EF4-FFF2-40B4-BE49-F238E27FC236}">
                <a16:creationId xmlns:a16="http://schemas.microsoft.com/office/drawing/2014/main" id="{AF5C37E6-9D87-0943-90A9-154EEE2316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57" b="31315"/>
          <a:stretch/>
        </p:blipFill>
        <p:spPr bwMode="auto">
          <a:xfrm>
            <a:off x="8906227" y="551886"/>
            <a:ext cx="2471460" cy="91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9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E2C1854-3CD8-CD4A-A5C4-22F3B4079DC1}"/>
              </a:ext>
            </a:extLst>
          </p:cNvPr>
          <p:cNvPicPr>
            <a:picLocks noChangeAspect="1"/>
          </p:cNvPicPr>
          <p:nvPr/>
        </p:nvPicPr>
        <p:blipFill>
          <a:blip r:embed="rId4"/>
          <a:stretch>
            <a:fillRect/>
          </a:stretch>
        </p:blipFill>
        <p:spPr>
          <a:xfrm>
            <a:off x="10253609" y="246187"/>
            <a:ext cx="1277257" cy="1277257"/>
          </a:xfrm>
          <a:prstGeom prst="rect">
            <a:avLst/>
          </a:prstGeom>
        </p:spPr>
      </p:pic>
      <p:sp>
        <p:nvSpPr>
          <p:cNvPr id="2" name="Rectangle 1">
            <a:extLst>
              <a:ext uri="{FF2B5EF4-FFF2-40B4-BE49-F238E27FC236}">
                <a16:creationId xmlns:a16="http://schemas.microsoft.com/office/drawing/2014/main" id="{ED3779A4-4FE7-4676-B721-F6186326F8AD}"/>
              </a:ext>
            </a:extLst>
          </p:cNvPr>
          <p:cNvSpPr/>
          <p:nvPr/>
        </p:nvSpPr>
        <p:spPr>
          <a:xfrm>
            <a:off x="766619" y="1582340"/>
            <a:ext cx="886142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Insights and Learning from Across the 20 Localities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Doing cash assistance is new at this scale. Opportunity to design for now in a manner that builds capacity for future fundamental.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Getting system right in a manner that delivers, is equitable, and sustainable is critical.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Legal and data hurdles are wicked.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 of assistance to new solutions, policy advocacy and movement building can happen, requires intentionality.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Unprecedented moment to shape the narrative about what kind of society we are. </a:t>
            </a:r>
            <a:endParaRPr kumimoji="0" lang="en-US" altLang="en-US" sz="4000" b="0" i="0" u="none" strike="noStrike" kern="1200" cap="none" spc="0" normalizeH="0" baseline="0" noProof="0" dirty="0">
              <a:ln>
                <a:noFill/>
              </a:ln>
              <a:solidFill>
                <a:srgbClr val="305C7F"/>
              </a:solidFill>
              <a:effectLst/>
              <a:uLnTx/>
              <a:uFillTx/>
              <a:latin typeface="Franklin Gothic Medium" pitchFamily="34" charset="0"/>
              <a:ea typeface="+mn-ea"/>
              <a:cs typeface="Arial" pitchFamily="34" charset="0"/>
              <a:sym typeface="Arial" pitchFamily="34" charset="0"/>
            </a:endParaRPr>
          </a:p>
        </p:txBody>
      </p:sp>
      <p:sp>
        <p:nvSpPr>
          <p:cNvPr id="6" name="Rectangle 5">
            <a:extLst>
              <a:ext uri="{FF2B5EF4-FFF2-40B4-BE49-F238E27FC236}">
                <a16:creationId xmlns:a16="http://schemas.microsoft.com/office/drawing/2014/main" id="{51575994-EF67-434E-AA1E-0EC5706A88C8}"/>
              </a:ext>
            </a:extLst>
          </p:cNvPr>
          <p:cNvSpPr/>
          <p:nvPr/>
        </p:nvSpPr>
        <p:spPr>
          <a:xfrm>
            <a:off x="766619" y="617956"/>
            <a:ext cx="6684779" cy="523220"/>
          </a:xfrm>
          <a:prstGeom prst="rect">
            <a:avLst/>
          </a:prstGeom>
        </p:spPr>
        <p:txBody>
          <a:bodyPr wrap="none">
            <a:spAutoFit/>
          </a:bodyPr>
          <a:lstStyle/>
          <a:p>
            <a:pPr lvl="0">
              <a:defRPr/>
            </a:pPr>
            <a:r>
              <a:rPr lang="en-US" altLang="en-US" sz="2800" b="1" dirty="0">
                <a:solidFill>
                  <a:srgbClr val="305C7F"/>
                </a:solidFill>
                <a:latin typeface="Franklin Gothic Medium" pitchFamily="34" charset="0"/>
                <a:cs typeface="Arial" pitchFamily="34" charset="0"/>
                <a:sym typeface="Arial" pitchFamily="34" charset="0"/>
              </a:rPr>
              <a:t>Perspective on Public-Private Partnerships</a:t>
            </a:r>
          </a:p>
        </p:txBody>
      </p:sp>
    </p:spTree>
    <p:extLst>
      <p:ext uri="{BB962C8B-B14F-4D97-AF65-F5344CB8AC3E}">
        <p14:creationId xmlns:p14="http://schemas.microsoft.com/office/powerpoint/2010/main" val="7140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10">
            <a:extLst>
              <a:ext uri="{FF2B5EF4-FFF2-40B4-BE49-F238E27FC236}">
                <a16:creationId xmlns:a16="http://schemas.microsoft.com/office/drawing/2014/main" id="{30995C67-0778-774F-8B38-70071AC0F6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2057" y="224097"/>
            <a:ext cx="1320625" cy="1321436"/>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D3779A4-4FE7-4676-B721-F6186326F8AD}"/>
              </a:ext>
            </a:extLst>
          </p:cNvPr>
          <p:cNvSpPr/>
          <p:nvPr/>
        </p:nvSpPr>
        <p:spPr>
          <a:xfrm>
            <a:off x="1392184" y="2607336"/>
            <a:ext cx="8861425" cy="1938992"/>
          </a:xfrm>
          <a:prstGeom prst="rect">
            <a:avLst/>
          </a:prstGeom>
        </p:spPr>
        <p:txBody>
          <a:bodyPr wrap="square">
            <a:spAutoFit/>
          </a:bodyPr>
          <a:lstStyle/>
          <a:p>
            <a:pPr algn="ctr">
              <a:defRPr/>
            </a:pPr>
            <a:r>
              <a:rPr lang="en-US" altLang="en-US" sz="4000" b="1" dirty="0">
                <a:solidFill>
                  <a:srgbClr val="305C7F"/>
                </a:solidFill>
                <a:latin typeface="Franklin Gothic Medium" pitchFamily="34" charset="0"/>
                <a:cs typeface="Arial" pitchFamily="34" charset="0"/>
                <a:sym typeface="Arial" pitchFamily="34" charset="0"/>
              </a:rPr>
              <a:t>Q &amp; A: </a:t>
            </a:r>
          </a:p>
          <a:p>
            <a:pPr algn="ctr">
              <a:defRPr/>
            </a:pPr>
            <a:r>
              <a:rPr lang="en-US" altLang="en-US" sz="4000" b="1" dirty="0">
                <a:solidFill>
                  <a:srgbClr val="305C7F"/>
                </a:solidFill>
                <a:latin typeface="Franklin Gothic Medium" pitchFamily="34" charset="0"/>
                <a:cs typeface="Arial" pitchFamily="34" charset="0"/>
                <a:sym typeface="Arial" pitchFamily="34" charset="0"/>
              </a:rPr>
              <a:t>Please post your questions </a:t>
            </a:r>
          </a:p>
          <a:p>
            <a:pPr algn="ctr">
              <a:defRPr/>
            </a:pPr>
            <a:r>
              <a:rPr lang="en-US" altLang="en-US" sz="4000" b="1" dirty="0">
                <a:solidFill>
                  <a:srgbClr val="305C7F"/>
                </a:solidFill>
                <a:latin typeface="Franklin Gothic Medium" pitchFamily="34" charset="0"/>
                <a:cs typeface="Arial" pitchFamily="34" charset="0"/>
                <a:sym typeface="Arial" pitchFamily="34" charset="0"/>
              </a:rPr>
              <a:t>in the chat box. </a:t>
            </a:r>
          </a:p>
        </p:txBody>
      </p:sp>
    </p:spTree>
    <p:extLst>
      <p:ext uri="{BB962C8B-B14F-4D97-AF65-F5344CB8AC3E}">
        <p14:creationId xmlns:p14="http://schemas.microsoft.com/office/powerpoint/2010/main" val="188756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8A980C-26D2-4C7A-8F5C-0547EC60C9BE}"/>
              </a:ext>
            </a:extLst>
          </p:cNvPr>
          <p:cNvSpPr/>
          <p:nvPr/>
        </p:nvSpPr>
        <p:spPr bwMode="auto">
          <a:xfrm>
            <a:off x="4082989" y="3540479"/>
            <a:ext cx="5213411" cy="1277257"/>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46082" name="TextBox 9">
            <a:extLst>
              <a:ext uri="{FF2B5EF4-FFF2-40B4-BE49-F238E27FC236}">
                <a16:creationId xmlns:a16="http://schemas.microsoft.com/office/drawing/2014/main" id="{DD86FEC4-37EC-764A-82C6-8A6E599631C7}"/>
              </a:ext>
            </a:extLst>
          </p:cNvPr>
          <p:cNvSpPr txBox="1">
            <a:spLocks noChangeArrowheads="1"/>
          </p:cNvSpPr>
          <p:nvPr/>
        </p:nvSpPr>
        <p:spPr bwMode="auto">
          <a:xfrm>
            <a:off x="434975" y="581025"/>
            <a:ext cx="8861425" cy="954088"/>
          </a:xfrm>
          <a:prstGeom prst="rect">
            <a:avLst/>
          </a:prstGeom>
          <a:noFill/>
          <a:ln>
            <a:noFill/>
          </a:ln>
        </p:spPr>
        <p:txBody>
          <a:bodyPr lIns="91436" tIns="45718" rIns="91436" bIns="45718">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200" b="1" dirty="0">
                <a:solidFill>
                  <a:srgbClr val="305C7F"/>
                </a:solidFill>
                <a:latin typeface="Franklin Gothic Medium" pitchFamily="34" charset="0"/>
                <a:cs typeface="Arial" pitchFamily="34" charset="0"/>
                <a:sym typeface="Arial" pitchFamily="34" charset="0"/>
              </a:rPr>
              <a:t>Key Takeaways and Closing</a:t>
            </a:r>
          </a:p>
          <a:p>
            <a:pPr eaLnBrk="1" hangingPunct="1">
              <a:buFont typeface="Arial" pitchFamily="34" charset="0"/>
              <a:buNone/>
              <a:defRPr/>
            </a:pPr>
            <a:r>
              <a:rPr lang="is-IS" altLang="en-US" sz="2400" b="1" dirty="0">
                <a:solidFill>
                  <a:srgbClr val="F58025"/>
                </a:solidFill>
                <a:latin typeface="Franklin Gothic Medium" pitchFamily="34" charset="0"/>
              </a:rPr>
              <a:t>.........</a:t>
            </a:r>
            <a:endParaRPr lang="en-US" altLang="en-US" sz="3600" dirty="0">
              <a:solidFill>
                <a:schemeClr val="bg1">
                  <a:lumMod val="50000"/>
                </a:schemeClr>
              </a:solidFill>
            </a:endParaRPr>
          </a:p>
        </p:txBody>
      </p:sp>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9">
            <a:extLst>
              <a:ext uri="{FF2B5EF4-FFF2-40B4-BE49-F238E27FC236}">
                <a16:creationId xmlns:a16="http://schemas.microsoft.com/office/drawing/2014/main" id="{7B51C836-56AF-AC46-BFFE-388461757B46}"/>
              </a:ext>
            </a:extLst>
          </p:cNvPr>
          <p:cNvSpPr txBox="1">
            <a:spLocks noChangeArrowheads="1"/>
          </p:cNvSpPr>
          <p:nvPr/>
        </p:nvSpPr>
        <p:spPr bwMode="auto">
          <a:xfrm>
            <a:off x="4408582" y="3671277"/>
            <a:ext cx="4713066"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Carolyn Wang Kong</a:t>
            </a:r>
          </a:p>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Chief Program Director</a:t>
            </a:r>
          </a:p>
          <a:p>
            <a:pPr algn="ctr">
              <a:lnSpc>
                <a:spcPct val="100000"/>
              </a:lnSpc>
              <a:spcBef>
                <a:spcPct val="0"/>
              </a:spcBef>
              <a:buNone/>
            </a:pPr>
            <a:r>
              <a:rPr lang="en-US" altLang="en-US" sz="2000" b="1" dirty="0">
                <a:solidFill>
                  <a:schemeClr val="bg1"/>
                </a:solidFill>
                <a:latin typeface="Franklin Gothic Medium" panose="020B0603020102020204" pitchFamily="34" charset="0"/>
                <a:sym typeface="Arial" panose="020B0604020202020204" pitchFamily="34" charset="0"/>
              </a:rPr>
              <a:t>Blue Shield of California Foundation</a:t>
            </a:r>
          </a:p>
        </p:txBody>
      </p:sp>
      <p:pic>
        <p:nvPicPr>
          <p:cNvPr id="8" name="Picture 2" descr="Carolyn Wang Kong | Blue Shield of California Foundation">
            <a:extLst>
              <a:ext uri="{FF2B5EF4-FFF2-40B4-BE49-F238E27FC236}">
                <a16:creationId xmlns:a16="http://schemas.microsoft.com/office/drawing/2014/main" id="{B767E99A-A6B9-4D4B-9D3A-912C105F75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099"/>
          <a:stretch/>
        </p:blipFill>
        <p:spPr bwMode="auto">
          <a:xfrm>
            <a:off x="1066974" y="2463598"/>
            <a:ext cx="3016015" cy="2551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lue Shield of California Foundation (@BlueShieldFound) | Twitter">
            <a:extLst>
              <a:ext uri="{FF2B5EF4-FFF2-40B4-BE49-F238E27FC236}">
                <a16:creationId xmlns:a16="http://schemas.microsoft.com/office/drawing/2014/main" id="{AF5C37E6-9D87-0943-90A9-154EEE2316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57" b="31315"/>
          <a:stretch/>
        </p:blipFill>
        <p:spPr bwMode="auto">
          <a:xfrm>
            <a:off x="8906227" y="551886"/>
            <a:ext cx="2471460" cy="91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5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9">
            <a:extLst>
              <a:ext uri="{FF2B5EF4-FFF2-40B4-BE49-F238E27FC236}">
                <a16:creationId xmlns:a16="http://schemas.microsoft.com/office/drawing/2014/main" id="{DD86FEC4-37EC-764A-82C6-8A6E599631C7}"/>
              </a:ext>
            </a:extLst>
          </p:cNvPr>
          <p:cNvSpPr txBox="1">
            <a:spLocks noChangeArrowheads="1"/>
          </p:cNvSpPr>
          <p:nvPr/>
        </p:nvSpPr>
        <p:spPr bwMode="auto">
          <a:xfrm>
            <a:off x="434975" y="581025"/>
            <a:ext cx="8861425" cy="954088"/>
          </a:xfrm>
          <a:prstGeom prst="rect">
            <a:avLst/>
          </a:prstGeom>
          <a:noFill/>
          <a:ln>
            <a:noFill/>
          </a:ln>
        </p:spPr>
        <p:txBody>
          <a:bodyPr lIns="91436" tIns="45718" rIns="91436" bIns="45718">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200" b="1" dirty="0">
                <a:solidFill>
                  <a:srgbClr val="305C7F"/>
                </a:solidFill>
                <a:latin typeface="Franklin Gothic Medium" pitchFamily="34" charset="0"/>
                <a:cs typeface="Arial" pitchFamily="34" charset="0"/>
                <a:sym typeface="Arial" pitchFamily="34" charset="0"/>
              </a:rPr>
              <a:t>Agenda Overview</a:t>
            </a:r>
          </a:p>
          <a:p>
            <a:pPr eaLnBrk="1" hangingPunct="1">
              <a:buFont typeface="Arial" pitchFamily="34" charset="0"/>
              <a:buNone/>
              <a:defRPr/>
            </a:pPr>
            <a:r>
              <a:rPr lang="is-IS" altLang="en-US" sz="2400" b="1" dirty="0">
                <a:solidFill>
                  <a:srgbClr val="F58025"/>
                </a:solidFill>
                <a:latin typeface="Franklin Gothic Medium" pitchFamily="34" charset="0"/>
              </a:rPr>
              <a:t>.........</a:t>
            </a:r>
            <a:endParaRPr lang="en-US" altLang="en-US" sz="3600" dirty="0">
              <a:solidFill>
                <a:schemeClr val="bg1">
                  <a:lumMod val="50000"/>
                </a:schemeClr>
              </a:solidFill>
            </a:endParaRPr>
          </a:p>
        </p:txBody>
      </p:sp>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10">
            <a:extLst>
              <a:ext uri="{FF2B5EF4-FFF2-40B4-BE49-F238E27FC236}">
                <a16:creationId xmlns:a16="http://schemas.microsoft.com/office/drawing/2014/main" id="{30995C67-0778-774F-8B38-70071AC0F6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2057" y="224097"/>
            <a:ext cx="1320625" cy="1321436"/>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79788793-DDA1-4ADD-848B-5727157AA25D}"/>
              </a:ext>
            </a:extLst>
          </p:cNvPr>
          <p:cNvSpPr txBox="1">
            <a:spLocks noChangeArrowheads="1"/>
          </p:cNvSpPr>
          <p:nvPr/>
        </p:nvSpPr>
        <p:spPr bwMode="auto">
          <a:xfrm>
            <a:off x="642166" y="1561952"/>
            <a:ext cx="10587488" cy="358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California </a:t>
            </a:r>
          </a:p>
          <a:p>
            <a:pPr marL="1085850" lvl="1" indent="-342900">
              <a:lnSpc>
                <a:spcPct val="100000"/>
              </a:lnSpc>
              <a:spcBef>
                <a:spcPct val="0"/>
              </a:spcBef>
              <a:spcAft>
                <a:spcPts val="600"/>
              </a:spcAft>
              <a:buFontTx/>
              <a:buChar char="-"/>
            </a:pPr>
            <a:r>
              <a:rPr lang="en-US" altLang="en-US"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COVID-19 Disaster Relief For Immigrants, Kathleen Kelly Janus</a:t>
            </a:r>
          </a:p>
          <a:p>
            <a:pPr marL="1085850" lvl="1" indent="-342900">
              <a:lnSpc>
                <a:spcPct val="100000"/>
              </a:lnSpc>
              <a:spcBef>
                <a:spcPct val="0"/>
              </a:spcBef>
              <a:spcAft>
                <a:spcPts val="600"/>
              </a:spcAft>
              <a:buFontTx/>
              <a:buChar char="-"/>
            </a:pPr>
            <a:r>
              <a:rPr lang="en-US" altLang="en-US"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California Immigrant Resilience Fund, Daranee Petsod</a:t>
            </a:r>
          </a:p>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New York City Immigrant Relief Fund, Commissioner </a:t>
            </a:r>
            <a:r>
              <a:rPr lang="en-US" altLang="en-US" sz="2400" dirty="0" err="1">
                <a:solidFill>
                  <a:srgbClr val="305C7F"/>
                </a:solidFill>
                <a:latin typeface="Franklin Gothic Medium" panose="020B0603020102020204" pitchFamily="34" charset="0"/>
                <a:cs typeface="Arial" panose="020B0604020202020204" pitchFamily="34" charset="0"/>
                <a:sym typeface="Arial" panose="020B0604020202020204" pitchFamily="34" charset="0"/>
              </a:rPr>
              <a:t>Bitta</a:t>
            </a: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 </a:t>
            </a:r>
            <a:r>
              <a:rPr lang="en-US" altLang="en-US" sz="2400" dirty="0" err="1">
                <a:solidFill>
                  <a:srgbClr val="305C7F"/>
                </a:solidFill>
                <a:latin typeface="Franklin Gothic Medium" panose="020B0603020102020204" pitchFamily="34" charset="0"/>
                <a:cs typeface="Arial" panose="020B0604020202020204" pitchFamily="34" charset="0"/>
                <a:sym typeface="Arial" panose="020B0604020202020204" pitchFamily="34" charset="0"/>
              </a:rPr>
              <a:t>Mostofi</a:t>
            </a:r>
            <a:endPar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endParaRPr>
          </a:p>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Harris County Covid-19 Relief Fund, Commissioner Rodney Ellis</a:t>
            </a:r>
          </a:p>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Open Society Foundations, Laine Romero-Alston</a:t>
            </a:r>
          </a:p>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Q&amp;A</a:t>
            </a:r>
          </a:p>
          <a:p>
            <a:pPr marL="742950" indent="-742950">
              <a:lnSpc>
                <a:spcPct val="100000"/>
              </a:lnSpc>
              <a:spcBef>
                <a:spcPct val="0"/>
              </a:spcBef>
              <a:spcAft>
                <a:spcPts val="600"/>
              </a:spcAft>
              <a:buAutoNum type="arabicPeriod"/>
            </a:pPr>
            <a:r>
              <a:rPr lang="en-US" altLang="en-US" sz="2400"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Closing</a:t>
            </a:r>
          </a:p>
        </p:txBody>
      </p:sp>
    </p:spTree>
    <p:extLst>
      <p:ext uri="{BB962C8B-B14F-4D97-AF65-F5344CB8AC3E}">
        <p14:creationId xmlns:p14="http://schemas.microsoft.com/office/powerpoint/2010/main" val="337841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A06F262-9E0E-44EE-9E88-898CA19AC27B}"/>
              </a:ext>
            </a:extLst>
          </p:cNvPr>
          <p:cNvSpPr/>
          <p:nvPr/>
        </p:nvSpPr>
        <p:spPr bwMode="auto">
          <a:xfrm>
            <a:off x="6767189" y="3067508"/>
            <a:ext cx="4476750" cy="102284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21" name="Rectangle 20">
            <a:extLst>
              <a:ext uri="{FF2B5EF4-FFF2-40B4-BE49-F238E27FC236}">
                <a16:creationId xmlns:a16="http://schemas.microsoft.com/office/drawing/2014/main" id="{936CB7D6-5587-49C7-99D6-FCF177833D74}"/>
              </a:ext>
            </a:extLst>
          </p:cNvPr>
          <p:cNvSpPr/>
          <p:nvPr/>
        </p:nvSpPr>
        <p:spPr bwMode="auto">
          <a:xfrm>
            <a:off x="7192384" y="1290998"/>
            <a:ext cx="4053066" cy="102284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20" name="Rectangle 19">
            <a:extLst>
              <a:ext uri="{FF2B5EF4-FFF2-40B4-BE49-F238E27FC236}">
                <a16:creationId xmlns:a16="http://schemas.microsoft.com/office/drawing/2014/main" id="{14526670-53E3-460B-89E0-0555970ECF57}"/>
              </a:ext>
            </a:extLst>
          </p:cNvPr>
          <p:cNvSpPr/>
          <p:nvPr/>
        </p:nvSpPr>
        <p:spPr bwMode="auto">
          <a:xfrm>
            <a:off x="1107066" y="3045103"/>
            <a:ext cx="4666717" cy="102284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sp>
        <p:nvSpPr>
          <p:cNvPr id="19" name="Rectangle 18">
            <a:extLst>
              <a:ext uri="{FF2B5EF4-FFF2-40B4-BE49-F238E27FC236}">
                <a16:creationId xmlns:a16="http://schemas.microsoft.com/office/drawing/2014/main" id="{E853B392-0EDF-4EAD-9C39-C0CB93169E8F}"/>
              </a:ext>
            </a:extLst>
          </p:cNvPr>
          <p:cNvSpPr/>
          <p:nvPr/>
        </p:nvSpPr>
        <p:spPr bwMode="auto">
          <a:xfrm>
            <a:off x="946550" y="1328475"/>
            <a:ext cx="4827233" cy="102284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pic>
        <p:nvPicPr>
          <p:cNvPr id="98305" name="Picture 1">
            <a:extLst>
              <a:ext uri="{FF2B5EF4-FFF2-40B4-BE49-F238E27FC236}">
                <a16:creationId xmlns:a16="http://schemas.microsoft.com/office/drawing/2014/main" id="{259D9E21-83E4-B341-A21F-E34C189340E0}"/>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Box 1">
            <a:extLst>
              <a:ext uri="{FF2B5EF4-FFF2-40B4-BE49-F238E27FC236}">
                <a16:creationId xmlns:a16="http://schemas.microsoft.com/office/drawing/2014/main" id="{90318752-0086-E842-8546-94CC457FA748}"/>
              </a:ext>
            </a:extLst>
          </p:cNvPr>
          <p:cNvSpPr txBox="1">
            <a:spLocks noChangeArrowheads="1"/>
          </p:cNvSpPr>
          <p:nvPr/>
        </p:nvSpPr>
        <p:spPr bwMode="auto">
          <a:xfrm>
            <a:off x="1835150" y="3070911"/>
            <a:ext cx="4476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err="1">
                <a:solidFill>
                  <a:schemeClr val="bg1"/>
                </a:solidFill>
                <a:cs typeface="Calibri" panose="020F0502020204030204" pitchFamily="34" charset="0"/>
                <a:sym typeface="Arial" panose="020B0604020202020204" pitchFamily="34" charset="0"/>
              </a:rPr>
              <a:t>Bitta</a:t>
            </a:r>
            <a:r>
              <a:rPr lang="en-US" altLang="en-US" b="1" dirty="0">
                <a:solidFill>
                  <a:schemeClr val="bg1"/>
                </a:solidFill>
                <a:cs typeface="Calibri" panose="020F0502020204030204" pitchFamily="34" charset="0"/>
                <a:sym typeface="Arial" panose="020B0604020202020204" pitchFamily="34" charset="0"/>
              </a:rPr>
              <a:t> </a:t>
            </a:r>
            <a:r>
              <a:rPr lang="en-US" altLang="en-US" b="1" dirty="0" err="1">
                <a:solidFill>
                  <a:schemeClr val="bg1"/>
                </a:solidFill>
                <a:cs typeface="Calibri" panose="020F0502020204030204" pitchFamily="34" charset="0"/>
                <a:sym typeface="Arial" panose="020B0604020202020204" pitchFamily="34" charset="0"/>
              </a:rPr>
              <a:t>Mostofi</a:t>
            </a:r>
            <a:endParaRPr lang="en-US" altLang="en-US" b="1" dirty="0">
              <a:solidFill>
                <a:schemeClr val="bg1"/>
              </a:solidFill>
              <a:cs typeface="Calibri" panose="020F0502020204030204" pitchFamily="34" charset="0"/>
              <a:sym typeface="Arial" panose="020B0604020202020204" pitchFamily="34" charset="0"/>
            </a:endParaRPr>
          </a:p>
          <a:p>
            <a:pPr eaLnBrk="1" hangingPunct="1"/>
            <a:r>
              <a:rPr lang="en-US" altLang="en-US" dirty="0">
                <a:solidFill>
                  <a:schemeClr val="bg1"/>
                </a:solidFill>
                <a:cs typeface="Calibri" panose="020F0502020204030204" pitchFamily="34" charset="0"/>
                <a:sym typeface="Arial" panose="020B0604020202020204" pitchFamily="34" charset="0"/>
              </a:rPr>
              <a:t>Commissioner</a:t>
            </a:r>
          </a:p>
          <a:p>
            <a:pPr eaLnBrk="1" hangingPunct="1"/>
            <a:r>
              <a:rPr lang="en-US" altLang="en-US" dirty="0">
                <a:solidFill>
                  <a:schemeClr val="bg1"/>
                </a:solidFill>
                <a:cs typeface="Calibri" panose="020F0502020204030204" pitchFamily="34" charset="0"/>
                <a:sym typeface="Arial" panose="020B0604020202020204" pitchFamily="34" charset="0"/>
              </a:rPr>
              <a:t>NYC Mayor’s Office of Immigrant Affairs</a:t>
            </a:r>
          </a:p>
        </p:txBody>
      </p:sp>
      <p:sp>
        <p:nvSpPr>
          <p:cNvPr id="98307" name="Rectangle 7">
            <a:extLst>
              <a:ext uri="{FF2B5EF4-FFF2-40B4-BE49-F238E27FC236}">
                <a16:creationId xmlns:a16="http://schemas.microsoft.com/office/drawing/2014/main" id="{3D29249A-28D9-174C-8E6E-FE558380DD2B}"/>
              </a:ext>
            </a:extLst>
          </p:cNvPr>
          <p:cNvSpPr>
            <a:spLocks noChangeArrowheads="1"/>
          </p:cNvSpPr>
          <p:nvPr/>
        </p:nvSpPr>
        <p:spPr bwMode="auto">
          <a:xfrm>
            <a:off x="1876856" y="1347220"/>
            <a:ext cx="26298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a:solidFill>
                  <a:schemeClr val="bg1"/>
                </a:solidFill>
                <a:cs typeface="Arial" panose="020B0604020202020204" pitchFamily="34" charset="0"/>
                <a:sym typeface="Arial" panose="020B0604020202020204" pitchFamily="34" charset="0"/>
              </a:rPr>
              <a:t>Patrick Gaspard</a:t>
            </a:r>
          </a:p>
          <a:p>
            <a:pPr eaLnBrk="1" hangingPunct="1"/>
            <a:r>
              <a:rPr lang="en-US" altLang="en-US" dirty="0">
                <a:solidFill>
                  <a:schemeClr val="bg1"/>
                </a:solidFill>
                <a:cs typeface="Arial" panose="020B0604020202020204" pitchFamily="34" charset="0"/>
                <a:sym typeface="Arial" panose="020B0604020202020204" pitchFamily="34" charset="0"/>
              </a:rPr>
              <a:t>President</a:t>
            </a:r>
          </a:p>
          <a:p>
            <a:pPr eaLnBrk="1" hangingPunct="1"/>
            <a:r>
              <a:rPr lang="en-US" altLang="en-US" dirty="0">
                <a:solidFill>
                  <a:schemeClr val="bg1"/>
                </a:solidFill>
                <a:cs typeface="Arial" panose="020B0604020202020204" pitchFamily="34" charset="0"/>
                <a:sym typeface="Arial" panose="020B0604020202020204" pitchFamily="34" charset="0"/>
              </a:rPr>
              <a:t>Open Society Foundations</a:t>
            </a:r>
          </a:p>
          <a:p>
            <a:pPr eaLnBrk="1" hangingPunct="1"/>
            <a:endParaRPr lang="en-US" altLang="en-US" dirty="0">
              <a:solidFill>
                <a:schemeClr val="bg1"/>
              </a:solidFill>
              <a:cs typeface="Arial" panose="020B0604020202020204" pitchFamily="34" charset="0"/>
              <a:sym typeface="Arial" panose="020B0604020202020204" pitchFamily="34" charset="0"/>
            </a:endParaRPr>
          </a:p>
        </p:txBody>
      </p:sp>
      <p:sp>
        <p:nvSpPr>
          <p:cNvPr id="98308" name="Rectangle 9">
            <a:extLst>
              <a:ext uri="{FF2B5EF4-FFF2-40B4-BE49-F238E27FC236}">
                <a16:creationId xmlns:a16="http://schemas.microsoft.com/office/drawing/2014/main" id="{69CD8E37-9528-7B4F-ADD4-C4A0B3738BCC}"/>
              </a:ext>
            </a:extLst>
          </p:cNvPr>
          <p:cNvSpPr>
            <a:spLocks noChangeArrowheads="1"/>
          </p:cNvSpPr>
          <p:nvPr/>
        </p:nvSpPr>
        <p:spPr bwMode="auto">
          <a:xfrm>
            <a:off x="7757543" y="3113088"/>
            <a:ext cx="4703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solidFill>
                  <a:schemeClr val="bg1"/>
                </a:solidFill>
                <a:cs typeface="Arial" panose="020B0604020202020204" pitchFamily="34" charset="0"/>
                <a:sym typeface="Arial" panose="020B0604020202020204" pitchFamily="34" charset="0"/>
              </a:rPr>
              <a:t>Rodney Ellis</a:t>
            </a:r>
          </a:p>
          <a:p>
            <a:r>
              <a:rPr lang="en-US" altLang="en-US" dirty="0">
                <a:solidFill>
                  <a:schemeClr val="bg1"/>
                </a:solidFill>
                <a:cs typeface="Arial" panose="020B0604020202020204" pitchFamily="34" charset="0"/>
                <a:sym typeface="Arial" panose="020B0604020202020204" pitchFamily="34" charset="0"/>
              </a:rPr>
              <a:t>Commissioner</a:t>
            </a:r>
          </a:p>
          <a:p>
            <a:pPr eaLnBrk="1" hangingPunct="1"/>
            <a:r>
              <a:rPr lang="en-US" altLang="en-US" dirty="0">
                <a:solidFill>
                  <a:schemeClr val="bg1"/>
                </a:solidFill>
                <a:cs typeface="Arial" panose="020B0604020202020204" pitchFamily="34" charset="0"/>
                <a:sym typeface="Arial" panose="020B0604020202020204" pitchFamily="34" charset="0"/>
              </a:rPr>
              <a:t>Harris County, Texas</a:t>
            </a:r>
          </a:p>
        </p:txBody>
      </p:sp>
      <p:sp>
        <p:nvSpPr>
          <p:cNvPr id="98310" name="Rectangle 1">
            <a:extLst>
              <a:ext uri="{FF2B5EF4-FFF2-40B4-BE49-F238E27FC236}">
                <a16:creationId xmlns:a16="http://schemas.microsoft.com/office/drawing/2014/main" id="{8DDCEDFE-9D32-BA4B-9E98-BC3442C66782}"/>
              </a:ext>
            </a:extLst>
          </p:cNvPr>
          <p:cNvSpPr>
            <a:spLocks noChangeArrowheads="1"/>
          </p:cNvSpPr>
          <p:nvPr/>
        </p:nvSpPr>
        <p:spPr bwMode="auto">
          <a:xfrm>
            <a:off x="420688" y="414338"/>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Speakers</a:t>
            </a:r>
          </a:p>
          <a:p>
            <a:pPr eaLnBrk="1" hangingPunct="1"/>
            <a:r>
              <a:rPr lang="is-IS" altLang="en-US" b="1" dirty="0">
                <a:solidFill>
                  <a:srgbClr val="F58025"/>
                </a:solidFill>
                <a:latin typeface="Franklin Gothic Medium" panose="020B0603020102020204" pitchFamily="34" charset="0"/>
                <a:cs typeface="Arial" panose="020B0604020202020204" pitchFamily="34" charset="0"/>
                <a:sym typeface="Arial" panose="020B0604020202020204" pitchFamily="34" charset="0"/>
              </a:rPr>
              <a:t>.........</a:t>
            </a:r>
            <a:r>
              <a:rPr lang="en-US" altLang="en-US" b="1" dirty="0">
                <a:solidFill>
                  <a:srgbClr val="000000"/>
                </a:solidFill>
                <a:latin typeface="Franklin Gothic Medium" panose="020B0603020102020204" pitchFamily="34" charset="0"/>
                <a:cs typeface="Arial" panose="020B0604020202020204" pitchFamily="34" charset="0"/>
                <a:sym typeface="Arial" panose="020B0604020202020204" pitchFamily="34" charset="0"/>
              </a:rPr>
              <a:t> </a:t>
            </a:r>
          </a:p>
        </p:txBody>
      </p:sp>
      <p:pic>
        <p:nvPicPr>
          <p:cNvPr id="2" name="Picture 1">
            <a:extLst>
              <a:ext uri="{FF2B5EF4-FFF2-40B4-BE49-F238E27FC236}">
                <a16:creationId xmlns:a16="http://schemas.microsoft.com/office/drawing/2014/main" id="{AA98C52A-F141-8940-AD0F-F321504BDE0D}"/>
              </a:ext>
            </a:extLst>
          </p:cNvPr>
          <p:cNvPicPr>
            <a:picLocks noChangeAspect="1"/>
          </p:cNvPicPr>
          <p:nvPr/>
        </p:nvPicPr>
        <p:blipFill rotWithShape="1">
          <a:blip r:embed="rId4"/>
          <a:srcRect l="14578" r="17429"/>
          <a:stretch/>
        </p:blipFill>
        <p:spPr>
          <a:xfrm>
            <a:off x="398046" y="2799286"/>
            <a:ext cx="1372756" cy="1347668"/>
          </a:xfrm>
          <a:prstGeom prst="rect">
            <a:avLst/>
          </a:prstGeom>
        </p:spPr>
      </p:pic>
      <p:pic>
        <p:nvPicPr>
          <p:cNvPr id="2050" name="Picture 2" descr="Commissioner Rodney Ellis">
            <a:extLst>
              <a:ext uri="{FF2B5EF4-FFF2-40B4-BE49-F238E27FC236}">
                <a16:creationId xmlns:a16="http://schemas.microsoft.com/office/drawing/2014/main" id="{DCDC4691-0F0D-45DE-ADF9-629EE316C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072" y="2888114"/>
            <a:ext cx="1505829" cy="1347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rick Gaspard - Open Society Foundations">
            <a:extLst>
              <a:ext uri="{FF2B5EF4-FFF2-40B4-BE49-F238E27FC236}">
                <a16:creationId xmlns:a16="http://schemas.microsoft.com/office/drawing/2014/main" id="{03D13F36-BB67-40A6-82DA-AA869D6A36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408" r="16071"/>
          <a:stretch/>
        </p:blipFill>
        <p:spPr bwMode="auto">
          <a:xfrm>
            <a:off x="462394" y="1273175"/>
            <a:ext cx="1372757" cy="12003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AC6A03BB-6B44-4FA4-BAE5-57071BF1879E}"/>
              </a:ext>
            </a:extLst>
          </p:cNvPr>
          <p:cNvSpPr>
            <a:spLocks noChangeArrowheads="1"/>
          </p:cNvSpPr>
          <p:nvPr/>
        </p:nvSpPr>
        <p:spPr bwMode="auto">
          <a:xfrm>
            <a:off x="7601827" y="1327150"/>
            <a:ext cx="4703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solidFill>
                  <a:schemeClr val="bg1"/>
                </a:solidFill>
                <a:cs typeface="Arial" panose="020B0604020202020204" pitchFamily="34" charset="0"/>
                <a:sym typeface="Arial" panose="020B0604020202020204" pitchFamily="34" charset="0"/>
              </a:rPr>
              <a:t>Kathleen Kelly Janus</a:t>
            </a:r>
          </a:p>
          <a:p>
            <a:r>
              <a:rPr lang="en-US" altLang="en-US" dirty="0">
                <a:solidFill>
                  <a:schemeClr val="bg1"/>
                </a:solidFill>
                <a:cs typeface="Arial" panose="020B0604020202020204" pitchFamily="34" charset="0"/>
                <a:sym typeface="Arial" panose="020B0604020202020204" pitchFamily="34" charset="0"/>
              </a:rPr>
              <a:t>Senior Advisor on Social Innovation</a:t>
            </a:r>
          </a:p>
          <a:p>
            <a:pPr eaLnBrk="1" hangingPunct="1"/>
            <a:r>
              <a:rPr lang="en-US" altLang="en-US" dirty="0">
                <a:solidFill>
                  <a:schemeClr val="bg1"/>
                </a:solidFill>
                <a:cs typeface="Arial" panose="020B0604020202020204" pitchFamily="34" charset="0"/>
                <a:sym typeface="Arial" panose="020B0604020202020204" pitchFamily="34" charset="0"/>
              </a:rPr>
              <a:t>Governor Gavin Newsom’s Office</a:t>
            </a:r>
          </a:p>
        </p:txBody>
      </p:sp>
      <p:pic>
        <p:nvPicPr>
          <p:cNvPr id="2054" name="Picture 6" descr="Kathleen Kelly Janus — Kravis Leadership Institute">
            <a:extLst>
              <a:ext uri="{FF2B5EF4-FFF2-40B4-BE49-F238E27FC236}">
                <a16:creationId xmlns:a16="http://schemas.microsoft.com/office/drawing/2014/main" id="{49296603-E3CF-4DD6-8E35-4AEB7103C1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739" r="9703" b="33083"/>
          <a:stretch/>
        </p:blipFill>
        <p:spPr bwMode="auto">
          <a:xfrm>
            <a:off x="6229072" y="1208088"/>
            <a:ext cx="1372757" cy="1320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ranee Petsod (@DaraneeGCIR) | Twitter">
            <a:extLst>
              <a:ext uri="{FF2B5EF4-FFF2-40B4-BE49-F238E27FC236}">
                <a16:creationId xmlns:a16="http://schemas.microsoft.com/office/drawing/2014/main" id="{9ED3E7DF-1173-490E-9B37-49905A0297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16" y="4422863"/>
            <a:ext cx="1450786" cy="14507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2A001D-7766-405E-8D01-6CE7C19BE3AC}"/>
              </a:ext>
            </a:extLst>
          </p:cNvPr>
          <p:cNvSpPr/>
          <p:nvPr/>
        </p:nvSpPr>
        <p:spPr bwMode="auto">
          <a:xfrm>
            <a:off x="1770802" y="4604122"/>
            <a:ext cx="4002981" cy="1158375"/>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eaLnBrk="1" hangingPunct="1">
              <a:defRPr/>
            </a:pPr>
            <a:r>
              <a:rPr lang="en-US" altLang="en-US" b="1" dirty="0">
                <a:solidFill>
                  <a:srgbClr val="FFFFFF"/>
                </a:solidFill>
                <a:ea typeface="MS PGothic" pitchFamily="34" charset="-128"/>
              </a:rPr>
              <a:t>Daranee Petsod</a:t>
            </a:r>
          </a:p>
          <a:p>
            <a:pPr eaLnBrk="1" hangingPunct="1">
              <a:defRPr/>
            </a:pPr>
            <a:r>
              <a:rPr lang="en-US" altLang="en-US" dirty="0">
                <a:solidFill>
                  <a:srgbClr val="FFFFFF"/>
                </a:solidFill>
                <a:ea typeface="MS PGothic" pitchFamily="34" charset="-128"/>
              </a:rPr>
              <a:t>President</a:t>
            </a:r>
          </a:p>
          <a:p>
            <a:pPr eaLnBrk="1" hangingPunct="1">
              <a:defRPr/>
            </a:pPr>
            <a:r>
              <a:rPr lang="en-US" altLang="en-US" dirty="0">
                <a:solidFill>
                  <a:srgbClr val="FFFFFF"/>
                </a:solidFill>
                <a:ea typeface="MS PGothic" pitchFamily="34" charset="-128"/>
              </a:rPr>
              <a:t>Grantmakers Concerned with Immigrants and Refugees</a:t>
            </a:r>
          </a:p>
        </p:txBody>
      </p:sp>
      <p:pic>
        <p:nvPicPr>
          <p:cNvPr id="18" name="Picture 2" descr="Team &amp; Board - EDGE Funders">
            <a:extLst>
              <a:ext uri="{FF2B5EF4-FFF2-40B4-BE49-F238E27FC236}">
                <a16:creationId xmlns:a16="http://schemas.microsoft.com/office/drawing/2014/main" id="{6C8B4C40-6433-4B7E-BF96-CE3C4FC994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9072" y="4540006"/>
            <a:ext cx="1450786" cy="12164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8C55B9F-FDDB-43F7-A4AB-9E9523D40F23}"/>
              </a:ext>
            </a:extLst>
          </p:cNvPr>
          <p:cNvSpPr/>
          <p:nvPr/>
        </p:nvSpPr>
        <p:spPr bwMode="auto">
          <a:xfrm>
            <a:off x="7674297" y="4612824"/>
            <a:ext cx="3644743" cy="1099168"/>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S PGothic" pitchFamily="34" charset="-128"/>
              <a:cs typeface="+mn-cs"/>
            </a:endParaRPr>
          </a:p>
        </p:txBody>
      </p:sp>
      <p:sp>
        <p:nvSpPr>
          <p:cNvPr id="25" name="TextBox 9">
            <a:extLst>
              <a:ext uri="{FF2B5EF4-FFF2-40B4-BE49-F238E27FC236}">
                <a16:creationId xmlns:a16="http://schemas.microsoft.com/office/drawing/2014/main" id="{A0779687-E1DB-446C-852B-FF11E17B1153}"/>
              </a:ext>
            </a:extLst>
          </p:cNvPr>
          <p:cNvSpPr txBox="1">
            <a:spLocks noChangeArrowheads="1"/>
          </p:cNvSpPr>
          <p:nvPr/>
        </p:nvSpPr>
        <p:spPr bwMode="auto">
          <a:xfrm>
            <a:off x="7734901" y="4666754"/>
            <a:ext cx="4071937"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1800" b="1" dirty="0">
                <a:solidFill>
                  <a:prstClr val="white"/>
                </a:solidFill>
                <a:latin typeface="Franklin Gothic Medium" panose="020B0603020102020204" pitchFamily="34" charset="0"/>
                <a:sym typeface="Arial" panose="020B0604020202020204" pitchFamily="34" charset="0"/>
              </a:rPr>
              <a:t>Laine Romero-Alston</a:t>
            </a:r>
            <a:endParaRPr kumimoji="0" lang="en-US" alt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S PGothic" panose="020B0600070205080204" pitchFamily="34" charset="-128"/>
              <a:cs typeface="+mn-cs"/>
              <a:sym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tLang="en-US" sz="1800" dirty="0">
                <a:solidFill>
                  <a:prstClr val="white"/>
                </a:solidFill>
                <a:latin typeface="Franklin Gothic Medium" panose="020B0603020102020204" pitchFamily="34" charset="0"/>
                <a:sym typeface="Arial" panose="020B0604020202020204" pitchFamily="34" charset="0"/>
              </a:rPr>
              <a:t>Team Manager</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S PGothic" panose="020B0600070205080204" pitchFamily="34" charset="-128"/>
                <a:cs typeface="+mn-cs"/>
                <a:sym typeface="Arial" panose="020B0604020202020204" pitchFamily="34" charset="0"/>
              </a:rPr>
              <a:t>International Migration Initiative</a:t>
            </a:r>
          </a:p>
        </p:txBody>
      </p:sp>
    </p:spTree>
    <p:extLst>
      <p:ext uri="{BB962C8B-B14F-4D97-AF65-F5344CB8AC3E}">
        <p14:creationId xmlns:p14="http://schemas.microsoft.com/office/powerpoint/2010/main" val="32169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83553722-412F-4594-BDE3-EBFD63659ADA}"/>
              </a:ext>
            </a:extLst>
          </p:cNvPr>
          <p:cNvPicPr>
            <a:picLocks noChangeAspect="1"/>
          </p:cNvPicPr>
          <p:nvPr/>
        </p:nvPicPr>
        <p:blipFill>
          <a:blip r:embed="rId3"/>
          <a:stretch>
            <a:fillRect/>
          </a:stretch>
        </p:blipFill>
        <p:spPr>
          <a:xfrm>
            <a:off x="719192" y="281667"/>
            <a:ext cx="10561834" cy="6294665"/>
          </a:xfrm>
          <a:prstGeom prst="rect">
            <a:avLst/>
          </a:prstGeom>
        </p:spPr>
      </p:pic>
    </p:spTree>
    <p:extLst>
      <p:ext uri="{BB962C8B-B14F-4D97-AF65-F5344CB8AC3E}">
        <p14:creationId xmlns:p14="http://schemas.microsoft.com/office/powerpoint/2010/main" val="160576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36CB7D6-5587-49C7-99D6-FCF177833D74}"/>
              </a:ext>
            </a:extLst>
          </p:cNvPr>
          <p:cNvSpPr/>
          <p:nvPr/>
        </p:nvSpPr>
        <p:spPr bwMode="auto">
          <a:xfrm>
            <a:off x="5071846" y="2723209"/>
            <a:ext cx="4703763" cy="1663855"/>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hangingPunct="1">
              <a:defRPr/>
            </a:pPr>
            <a:endParaRPr lang="en-US" altLang="en-US" dirty="0">
              <a:solidFill>
                <a:srgbClr val="FFFFFF"/>
              </a:solidFill>
              <a:ea typeface="MS PGothic" pitchFamily="34" charset="-128"/>
            </a:endParaRPr>
          </a:p>
        </p:txBody>
      </p:sp>
      <p:pic>
        <p:nvPicPr>
          <p:cNvPr id="98305" name="Picture 1">
            <a:extLst>
              <a:ext uri="{FF2B5EF4-FFF2-40B4-BE49-F238E27FC236}">
                <a16:creationId xmlns:a16="http://schemas.microsoft.com/office/drawing/2014/main" id="{259D9E21-83E4-B341-A21F-E34C189340E0}"/>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Rectangle 1">
            <a:extLst>
              <a:ext uri="{FF2B5EF4-FFF2-40B4-BE49-F238E27FC236}">
                <a16:creationId xmlns:a16="http://schemas.microsoft.com/office/drawing/2014/main" id="{8DDCEDFE-9D32-BA4B-9E98-BC3442C66782}"/>
              </a:ext>
            </a:extLst>
          </p:cNvPr>
          <p:cNvSpPr>
            <a:spLocks noChangeArrowheads="1"/>
          </p:cNvSpPr>
          <p:nvPr/>
        </p:nvSpPr>
        <p:spPr bwMode="auto">
          <a:xfrm>
            <a:off x="420687" y="414338"/>
            <a:ext cx="100692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State of California </a:t>
            </a:r>
          </a:p>
          <a:p>
            <a:r>
              <a:rPr lang="en-US" sz="2400" b="1" dirty="0">
                <a:solidFill>
                  <a:schemeClr val="accent1">
                    <a:lumMod val="50000"/>
                  </a:schemeClr>
                </a:solidFill>
                <a:latin typeface="Franklin Gothic Medium" panose="020B0603020102020204" pitchFamily="34" charset="0"/>
              </a:rPr>
              <a:t>Coronavirus (COVID-19) Disaster Relief Assistance for Immigrants</a:t>
            </a:r>
          </a:p>
          <a:p>
            <a:pPr eaLnBrk="1" hangingPunct="1"/>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 </a:t>
            </a:r>
          </a:p>
          <a:p>
            <a:pPr eaLnBrk="1" hangingPunct="1"/>
            <a:r>
              <a:rPr lang="is-IS" altLang="en-US" b="1" dirty="0">
                <a:solidFill>
                  <a:srgbClr val="F58025"/>
                </a:solidFill>
                <a:latin typeface="Franklin Gothic Medium" panose="020B0603020102020204" pitchFamily="34" charset="0"/>
                <a:cs typeface="Arial" panose="020B0604020202020204" pitchFamily="34" charset="0"/>
                <a:sym typeface="Arial" panose="020B0604020202020204" pitchFamily="34" charset="0"/>
              </a:rPr>
              <a:t>.........</a:t>
            </a:r>
            <a:r>
              <a:rPr lang="en-US" altLang="en-US" b="1" dirty="0">
                <a:solidFill>
                  <a:srgbClr val="000000"/>
                </a:solidFill>
                <a:latin typeface="Franklin Gothic Medium" panose="020B0603020102020204" pitchFamily="34" charset="0"/>
                <a:cs typeface="Arial" panose="020B0604020202020204" pitchFamily="34" charset="0"/>
                <a:sym typeface="Arial" panose="020B0604020202020204" pitchFamily="34" charset="0"/>
              </a:rPr>
              <a:t> </a:t>
            </a:r>
          </a:p>
        </p:txBody>
      </p:sp>
      <p:sp>
        <p:nvSpPr>
          <p:cNvPr id="14" name="Rectangle 9">
            <a:extLst>
              <a:ext uri="{FF2B5EF4-FFF2-40B4-BE49-F238E27FC236}">
                <a16:creationId xmlns:a16="http://schemas.microsoft.com/office/drawing/2014/main" id="{AC6A03BB-6B44-4FA4-BAE5-57071BF1879E}"/>
              </a:ext>
            </a:extLst>
          </p:cNvPr>
          <p:cNvSpPr>
            <a:spLocks noChangeArrowheads="1"/>
          </p:cNvSpPr>
          <p:nvPr/>
        </p:nvSpPr>
        <p:spPr bwMode="auto">
          <a:xfrm>
            <a:off x="5238196" y="2954971"/>
            <a:ext cx="4703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chemeClr val="bg1"/>
                </a:solidFill>
                <a:cs typeface="Arial" panose="020B0604020202020204" pitchFamily="34" charset="0"/>
                <a:sym typeface="Arial" panose="020B0604020202020204" pitchFamily="34" charset="0"/>
              </a:rPr>
              <a:t>Kathleen Kelly Janus</a:t>
            </a:r>
          </a:p>
          <a:p>
            <a:r>
              <a:rPr lang="en-US" altLang="en-US" sz="2400" dirty="0">
                <a:solidFill>
                  <a:schemeClr val="bg1"/>
                </a:solidFill>
                <a:cs typeface="Arial" panose="020B0604020202020204" pitchFamily="34" charset="0"/>
                <a:sym typeface="Arial" panose="020B0604020202020204" pitchFamily="34" charset="0"/>
              </a:rPr>
              <a:t>Senior Advisor on Social Innovation</a:t>
            </a:r>
          </a:p>
          <a:p>
            <a:pPr eaLnBrk="1" hangingPunct="1"/>
            <a:r>
              <a:rPr lang="en-US" altLang="en-US" sz="2400" dirty="0">
                <a:solidFill>
                  <a:schemeClr val="bg1"/>
                </a:solidFill>
                <a:cs typeface="Arial" panose="020B0604020202020204" pitchFamily="34" charset="0"/>
                <a:sym typeface="Arial" panose="020B0604020202020204" pitchFamily="34" charset="0"/>
              </a:rPr>
              <a:t>Governor Gavin Newsom’s Office</a:t>
            </a:r>
          </a:p>
        </p:txBody>
      </p:sp>
      <p:pic>
        <p:nvPicPr>
          <p:cNvPr id="2054" name="Picture 6" descr="Kathleen Kelly Janus — Kravis Leadership Institute">
            <a:extLst>
              <a:ext uri="{FF2B5EF4-FFF2-40B4-BE49-F238E27FC236}">
                <a16:creationId xmlns:a16="http://schemas.microsoft.com/office/drawing/2014/main" id="{49296603-E3CF-4DD6-8E35-4AEB7103C1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39" r="9703" b="33083"/>
          <a:stretch/>
        </p:blipFill>
        <p:spPr bwMode="auto">
          <a:xfrm>
            <a:off x="2250041" y="2071643"/>
            <a:ext cx="2821805" cy="27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6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29AF0097-B8AD-274F-B8B7-C18A490E4919}"/>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79788793-DDA1-4ADD-848B-5727157AA25D}"/>
              </a:ext>
            </a:extLst>
          </p:cNvPr>
          <p:cNvSpPr txBox="1">
            <a:spLocks noChangeArrowheads="1"/>
          </p:cNvSpPr>
          <p:nvPr/>
        </p:nvSpPr>
        <p:spPr bwMode="auto">
          <a:xfrm>
            <a:off x="331694" y="692248"/>
            <a:ext cx="10741601" cy="553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fontAlgn="base">
              <a:buNone/>
            </a:pPr>
            <a:r>
              <a:rPr lang="en-US" sz="3200" b="1" dirty="0"/>
              <a:t>State of California</a:t>
            </a:r>
          </a:p>
          <a:p>
            <a:pPr algn="ctr" fontAlgn="base">
              <a:buNone/>
            </a:pPr>
            <a:r>
              <a:rPr lang="en-US" dirty="0"/>
              <a:t>Coronavirus (COVID-19) Disaster Relief Assistance for Immigrants</a:t>
            </a:r>
          </a:p>
          <a:p>
            <a:pPr marL="285750" indent="-285750" fontAlgn="base"/>
            <a:r>
              <a:rPr lang="en-US" sz="2000" dirty="0"/>
              <a:t>One-time state-funded disaster relief assistance to undocumented adults who are ineligible for other forms of assistance, including assistance under the Coronavirus Aid, Relief, and Economic Security (CARES) Act and pandemic unemployment benefits, because of their immigration status.</a:t>
            </a:r>
          </a:p>
          <a:p>
            <a:pPr marL="285750" indent="-285750" fontAlgn="base"/>
            <a:r>
              <a:rPr lang="en-US" sz="2000" dirty="0"/>
              <a:t>This state funding is expected to reach about 150,000 undocumented adults.</a:t>
            </a:r>
          </a:p>
          <a:p>
            <a:pPr marL="285750" indent="-285750" fontAlgn="base"/>
            <a:r>
              <a:rPr lang="en-US" sz="2000" dirty="0"/>
              <a:t>The California Department of Social Services has selected twelve immigrant-serving nonprofit organizations to help individuals apply for and receive this disaster relief assistance in their region.</a:t>
            </a:r>
          </a:p>
          <a:p>
            <a:pPr marL="285750" indent="-285750" fontAlgn="base"/>
            <a:r>
              <a:rPr lang="en-US" sz="2000" dirty="0"/>
              <a:t>An undocumented adult who qualifies can receive $500 in direct assistance, with a maximum of $1000 in assistance per household. Eligible individuals must be able to provide information that they (1) are an undocumented adult (person over the age of 18); (2) are not eligible for federal COVID-19 related assistance, like the CARES Act tax stimulus payments or pandemic unemployment benefits; and, (3) have experienced a hardship as a result of COVID-19.</a:t>
            </a:r>
          </a:p>
          <a:p>
            <a:pPr marL="285750" indent="-285750" fontAlgn="base"/>
            <a:r>
              <a:rPr lang="en-US" sz="2000" dirty="0">
                <a:hlinkClick r:id="rId4"/>
              </a:rPr>
              <a:t>For more information: https://cdss.ca.gov/inforesources/immigration/covid-19-drai</a:t>
            </a:r>
            <a:endParaRPr lang="en-US" sz="2000" dirty="0"/>
          </a:p>
          <a:p>
            <a:pPr algn="ctr" fontAlgn="base">
              <a:buNone/>
            </a:pPr>
            <a:endParaRPr lang="en-US" dirty="0"/>
          </a:p>
        </p:txBody>
      </p:sp>
      <p:pic>
        <p:nvPicPr>
          <p:cNvPr id="2050" name="Picture 2" descr="CA.gov">
            <a:extLst>
              <a:ext uri="{FF2B5EF4-FFF2-40B4-BE49-F238E27FC236}">
                <a16:creationId xmlns:a16="http://schemas.microsoft.com/office/drawing/2014/main" id="{D234B2B9-7B62-494A-807F-151E46FFC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820" y="539600"/>
            <a:ext cx="9144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 &amp; Resources">
            <a:extLst>
              <a:ext uri="{FF2B5EF4-FFF2-40B4-BE49-F238E27FC236}">
                <a16:creationId xmlns:a16="http://schemas.microsoft.com/office/drawing/2014/main" id="{79A43625-3CEF-4AF6-9B3C-ABB3F156F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0383" y="387200"/>
            <a:ext cx="6667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1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a:extLst>
              <a:ext uri="{FF2B5EF4-FFF2-40B4-BE49-F238E27FC236}">
                <a16:creationId xmlns:a16="http://schemas.microsoft.com/office/drawing/2014/main" id="{259D9E21-83E4-B341-A21F-E34C189340E0}"/>
              </a:ext>
            </a:extLst>
          </p:cNvPr>
          <p:cNvPicPr>
            <a:picLocks noChangeAspect="1"/>
          </p:cNvPicPr>
          <p:nvPr/>
        </p:nvPicPr>
        <p:blipFill>
          <a:blip r:embed="rId3">
            <a:extLst>
              <a:ext uri="{28A0092B-C50C-407E-A947-70E740481C1C}">
                <a14:useLocalDpi xmlns:a14="http://schemas.microsoft.com/office/drawing/2010/main" val="0"/>
              </a:ext>
            </a:extLst>
          </a:blip>
          <a:srcRect b="67365"/>
          <a:stretch>
            <a:fillRect/>
          </a:stretch>
        </p:blipFill>
        <p:spPr bwMode="auto">
          <a:xfrm>
            <a:off x="0" y="5943600"/>
            <a:ext cx="1220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9">
            <a:extLst>
              <a:ext uri="{FF2B5EF4-FFF2-40B4-BE49-F238E27FC236}">
                <a16:creationId xmlns:a16="http://schemas.microsoft.com/office/drawing/2014/main" id="{69CD8E37-9528-7B4F-ADD4-C4A0B3738BCC}"/>
              </a:ext>
            </a:extLst>
          </p:cNvPr>
          <p:cNvSpPr>
            <a:spLocks noChangeArrowheads="1"/>
          </p:cNvSpPr>
          <p:nvPr/>
        </p:nvSpPr>
        <p:spPr bwMode="auto">
          <a:xfrm>
            <a:off x="7757543" y="3113088"/>
            <a:ext cx="4703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solidFill>
                  <a:schemeClr val="bg1"/>
                </a:solidFill>
                <a:cs typeface="Arial" panose="020B0604020202020204" pitchFamily="34" charset="0"/>
                <a:sym typeface="Arial" panose="020B0604020202020204" pitchFamily="34" charset="0"/>
              </a:rPr>
              <a:t>Rodney Ellis</a:t>
            </a:r>
          </a:p>
          <a:p>
            <a:r>
              <a:rPr lang="en-US" altLang="en-US" dirty="0">
                <a:solidFill>
                  <a:schemeClr val="bg1"/>
                </a:solidFill>
                <a:cs typeface="Arial" panose="020B0604020202020204" pitchFamily="34" charset="0"/>
                <a:sym typeface="Arial" panose="020B0604020202020204" pitchFamily="34" charset="0"/>
              </a:rPr>
              <a:t>Commissioner</a:t>
            </a:r>
          </a:p>
          <a:p>
            <a:pPr eaLnBrk="1" hangingPunct="1"/>
            <a:r>
              <a:rPr lang="en-US" altLang="en-US" dirty="0">
                <a:solidFill>
                  <a:schemeClr val="bg1"/>
                </a:solidFill>
                <a:cs typeface="Arial" panose="020B0604020202020204" pitchFamily="34" charset="0"/>
                <a:sym typeface="Arial" panose="020B0604020202020204" pitchFamily="34" charset="0"/>
              </a:rPr>
              <a:t>Harris County, Texas</a:t>
            </a:r>
          </a:p>
        </p:txBody>
      </p:sp>
      <p:sp>
        <p:nvSpPr>
          <p:cNvPr id="98310" name="Rectangle 1">
            <a:extLst>
              <a:ext uri="{FF2B5EF4-FFF2-40B4-BE49-F238E27FC236}">
                <a16:creationId xmlns:a16="http://schemas.microsoft.com/office/drawing/2014/main" id="{8DDCEDFE-9D32-BA4B-9E98-BC3442C66782}"/>
              </a:ext>
            </a:extLst>
          </p:cNvPr>
          <p:cNvSpPr>
            <a:spLocks noChangeArrowheads="1"/>
          </p:cNvSpPr>
          <p:nvPr/>
        </p:nvSpPr>
        <p:spPr bwMode="auto">
          <a:xfrm>
            <a:off x="420688" y="414338"/>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solidFill>
                  <a:srgbClr val="305C7F"/>
                </a:solidFill>
                <a:latin typeface="Franklin Gothic Medium" panose="020B0603020102020204" pitchFamily="34" charset="0"/>
                <a:cs typeface="Arial" panose="020B0604020202020204" pitchFamily="34" charset="0"/>
                <a:sym typeface="Arial" panose="020B0604020202020204" pitchFamily="34" charset="0"/>
              </a:rPr>
              <a:t>California </a:t>
            </a:r>
          </a:p>
          <a:p>
            <a:pPr eaLnBrk="1" hangingPunct="1"/>
            <a:r>
              <a:rPr lang="is-IS" altLang="en-US" b="1" dirty="0">
                <a:solidFill>
                  <a:srgbClr val="F58025"/>
                </a:solidFill>
                <a:latin typeface="Franklin Gothic Medium" panose="020B0603020102020204" pitchFamily="34" charset="0"/>
                <a:cs typeface="Arial" panose="020B0604020202020204" pitchFamily="34" charset="0"/>
                <a:sym typeface="Arial" panose="020B0604020202020204" pitchFamily="34" charset="0"/>
              </a:rPr>
              <a:t>.........</a:t>
            </a:r>
            <a:r>
              <a:rPr lang="en-US" altLang="en-US" b="1" dirty="0">
                <a:solidFill>
                  <a:srgbClr val="000000"/>
                </a:solidFill>
                <a:latin typeface="Franklin Gothic Medium" panose="020B0603020102020204" pitchFamily="34" charset="0"/>
                <a:cs typeface="Arial" panose="020B0604020202020204" pitchFamily="34" charset="0"/>
                <a:sym typeface="Arial" panose="020B0604020202020204" pitchFamily="34" charset="0"/>
              </a:rPr>
              <a:t> </a:t>
            </a:r>
          </a:p>
        </p:txBody>
      </p:sp>
      <p:pic>
        <p:nvPicPr>
          <p:cNvPr id="1026" name="Picture 2" descr="Daranee Petsod (@DaraneeGCIR) | Twitter">
            <a:extLst>
              <a:ext uri="{FF2B5EF4-FFF2-40B4-BE49-F238E27FC236}">
                <a16:creationId xmlns:a16="http://schemas.microsoft.com/office/drawing/2014/main" id="{9ED3E7DF-1173-490E-9B37-49905A029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872" y="1433684"/>
            <a:ext cx="3034952" cy="302272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2A001D-7766-405E-8D01-6CE7C19BE3AC}"/>
              </a:ext>
            </a:extLst>
          </p:cNvPr>
          <p:cNvSpPr/>
          <p:nvPr/>
        </p:nvSpPr>
        <p:spPr bwMode="auto">
          <a:xfrm>
            <a:off x="5058824" y="2258019"/>
            <a:ext cx="5605751" cy="1778399"/>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eaLnBrk="1" hangingPunct="1">
              <a:defRPr/>
            </a:pPr>
            <a:r>
              <a:rPr lang="en-US" altLang="en-US" sz="2400" b="1" dirty="0">
                <a:solidFill>
                  <a:srgbClr val="FFFFFF"/>
                </a:solidFill>
                <a:ea typeface="MS PGothic" pitchFamily="34" charset="-128"/>
              </a:rPr>
              <a:t>Daranee Petsod</a:t>
            </a:r>
          </a:p>
          <a:p>
            <a:pPr eaLnBrk="1" hangingPunct="1">
              <a:defRPr/>
            </a:pPr>
            <a:r>
              <a:rPr lang="en-US" altLang="en-US" sz="2400" dirty="0">
                <a:solidFill>
                  <a:srgbClr val="FFFFFF"/>
                </a:solidFill>
                <a:ea typeface="MS PGothic" pitchFamily="34" charset="-128"/>
              </a:rPr>
              <a:t>President</a:t>
            </a:r>
          </a:p>
          <a:p>
            <a:pPr eaLnBrk="1" hangingPunct="1">
              <a:defRPr/>
            </a:pPr>
            <a:r>
              <a:rPr lang="en-US" altLang="en-US" sz="2400" dirty="0">
                <a:solidFill>
                  <a:srgbClr val="FFFFFF"/>
                </a:solidFill>
                <a:ea typeface="MS PGothic" pitchFamily="34" charset="-128"/>
              </a:rPr>
              <a:t>Grantmakers Concerned with Immigrants and Refugees</a:t>
            </a:r>
          </a:p>
        </p:txBody>
      </p:sp>
    </p:spTree>
    <p:extLst>
      <p:ext uri="{BB962C8B-B14F-4D97-AF65-F5344CB8AC3E}">
        <p14:creationId xmlns:p14="http://schemas.microsoft.com/office/powerpoint/2010/main" val="3037479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IR-Template1-patterns" id="{F8D346D2-F377-E748-97E6-9861551645F0}" vid="{16661345-6ACE-AA4B-9C28-9199D00D0F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6079</TotalTime>
  <Words>1742</Words>
  <Application>Microsoft Macintosh PowerPoint</Application>
  <PresentationFormat>Widescreen</PresentationFormat>
  <Paragraphs>275</Paragraphs>
  <Slides>32</Slides>
  <Notes>20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32</vt:i4>
      </vt:variant>
    </vt:vector>
  </HeadingPairs>
  <TitlesOfParts>
    <vt:vector size="48" baseType="lpstr">
      <vt:lpstr>MS PGothic</vt:lpstr>
      <vt:lpstr>Arial</vt:lpstr>
      <vt:lpstr>Calibri</vt:lpstr>
      <vt:lpstr>Calibri Light</vt:lpstr>
      <vt:lpstr>Forte</vt:lpstr>
      <vt:lpstr>Franklin Gothic Book</vt:lpstr>
      <vt:lpstr>Franklin Gothic Demi</vt:lpstr>
      <vt:lpstr>Franklin Gothic Medium</vt:lpstr>
      <vt:lpstr>FranklinGothicURWComBoo</vt:lpstr>
      <vt:lpstr>Symbol</vt:lpstr>
      <vt:lpstr>Times New Roman</vt:lpstr>
      <vt:lpstr>Wingdings</vt:lpstr>
      <vt:lpstr>Office Theme</vt:lpstr>
      <vt:lpstr>1_Office Theme</vt:lpstr>
      <vt:lpstr>Retrospect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this Partnership?</vt:lpstr>
      <vt:lpstr>Program Goals</vt:lpstr>
      <vt:lpstr>Program Structure</vt:lpstr>
      <vt:lpstr>How it Works: Eligibility</vt:lpstr>
      <vt:lpstr>How it Works: Funding Categories</vt:lpstr>
      <vt:lpstr>Lessons Learned</vt:lpstr>
      <vt:lpstr>Contact Information</vt:lpstr>
      <vt:lpstr>PowerPoint Presentation</vt:lpstr>
      <vt:lpstr>COVID-19 RELIEF FUND</vt:lpstr>
      <vt:lpstr>HARRIS COUNTY AT A GLANCE</vt:lpstr>
      <vt:lpstr>OUR IMMIGRANT COMMUNITIES</vt:lpstr>
      <vt:lpstr>FEATURES OF RELIEF FUND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2020-04-30T18:10:22Z</dcterms:created>
  <dcterms:modified xsi:type="dcterms:W3CDTF">2020-05-22T20:21:45Z</dcterms:modified>
</cp:coreProperties>
</file>